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0" r:id="rId2"/>
    <p:sldMasterId id="2147483696" r:id="rId3"/>
  </p:sldMasterIdLst>
  <p:notesMasterIdLst>
    <p:notesMasterId r:id="rId33"/>
  </p:notesMasterIdLst>
  <p:sldIdLst>
    <p:sldId id="377" r:id="rId4"/>
    <p:sldId id="261" r:id="rId5"/>
    <p:sldId id="428" r:id="rId6"/>
    <p:sldId id="426" r:id="rId7"/>
    <p:sldId id="429" r:id="rId8"/>
    <p:sldId id="431" r:id="rId9"/>
    <p:sldId id="430" r:id="rId10"/>
    <p:sldId id="427" r:id="rId11"/>
    <p:sldId id="432" r:id="rId12"/>
    <p:sldId id="422" r:id="rId13"/>
    <p:sldId id="447" r:id="rId14"/>
    <p:sldId id="423" r:id="rId15"/>
    <p:sldId id="450" r:id="rId16"/>
    <p:sldId id="437" r:id="rId17"/>
    <p:sldId id="436" r:id="rId18"/>
    <p:sldId id="438" r:id="rId19"/>
    <p:sldId id="439" r:id="rId20"/>
    <p:sldId id="440" r:id="rId21"/>
    <p:sldId id="441" r:id="rId22"/>
    <p:sldId id="442" r:id="rId23"/>
    <p:sldId id="443" r:id="rId24"/>
    <p:sldId id="446" r:id="rId25"/>
    <p:sldId id="444" r:id="rId26"/>
    <p:sldId id="435" r:id="rId27"/>
    <p:sldId id="424" r:id="rId28"/>
    <p:sldId id="445" r:id="rId29"/>
    <p:sldId id="448" r:id="rId30"/>
    <p:sldId id="449" r:id="rId31"/>
    <p:sldId id="433" r:id="rId32"/>
  </p:sldIdLst>
  <p:sldSz cx="9144000" cy="6858000" type="screen4x3"/>
  <p:notesSz cx="10234613" cy="70993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kapak" id="{ECC1A5B8-B4B2-4846-985A-48BE6D5E2F23}">
          <p14:sldIdLst>
            <p14:sldId id="377"/>
          </p14:sldIdLst>
        </p14:section>
        <p14:section name="Sunum İçerik - index" id="{7FB57D28-8BAC-4008-8A2C-6D8597C52D65}">
          <p14:sldIdLst>
            <p14:sldId id="261"/>
            <p14:sldId id="412"/>
            <p14:sldId id="423"/>
            <p14:sldId id="422"/>
            <p14:sldId id="424"/>
            <p14:sldId id="425"/>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0294" autoAdjust="0"/>
    <p:restoredTop sz="98934" autoAdjust="0"/>
  </p:normalViewPr>
  <p:slideViewPr>
    <p:cSldViewPr>
      <p:cViewPr>
        <p:scale>
          <a:sx n="66" d="100"/>
          <a:sy n="66" d="100"/>
        </p:scale>
        <p:origin x="-3210" y="-119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4435304" cy="35458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797022" y="0"/>
            <a:ext cx="4435304" cy="354580"/>
          </a:xfrm>
          <a:prstGeom prst="rect">
            <a:avLst/>
          </a:prstGeom>
        </p:spPr>
        <p:txBody>
          <a:bodyPr vert="horz" lIns="91440" tIns="45720" rIns="91440" bIns="45720" rtlCol="0"/>
          <a:lstStyle>
            <a:lvl1pPr algn="r">
              <a:defRPr sz="1200"/>
            </a:lvl1pPr>
          </a:lstStyle>
          <a:p>
            <a:fld id="{6B7A6347-1860-48BE-A72E-C4887E2CB1FC}" type="datetimeFigureOut">
              <a:rPr lang="tr-TR" smtClean="0"/>
              <a:pPr/>
              <a:t>10.05.2022</a:t>
            </a:fld>
            <a:endParaRPr lang="tr-TR"/>
          </a:p>
        </p:txBody>
      </p:sp>
      <p:sp>
        <p:nvSpPr>
          <p:cNvPr id="4" name="Slayt Görüntüsü Yer Tutucusu 3"/>
          <p:cNvSpPr>
            <a:spLocks noGrp="1" noRot="1" noChangeAspect="1"/>
          </p:cNvSpPr>
          <p:nvPr>
            <p:ph type="sldImg" idx="2"/>
          </p:nvPr>
        </p:nvSpPr>
        <p:spPr>
          <a:xfrm>
            <a:off x="3344863" y="533400"/>
            <a:ext cx="3544887" cy="266065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1023005" y="3371809"/>
            <a:ext cx="8188606" cy="319452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1" y="6743619"/>
            <a:ext cx="4435304" cy="35458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797022" y="6743619"/>
            <a:ext cx="4435304" cy="354580"/>
          </a:xfrm>
          <a:prstGeom prst="rect">
            <a:avLst/>
          </a:prstGeom>
        </p:spPr>
        <p:txBody>
          <a:bodyPr vert="horz" lIns="91440" tIns="45720" rIns="91440" bIns="45720" rtlCol="0" anchor="b"/>
          <a:lstStyle>
            <a:lvl1pPr algn="r">
              <a:defRPr sz="1200"/>
            </a:lvl1pPr>
          </a:lstStyle>
          <a:p>
            <a:fld id="{CFEA5EBE-C6B0-48D9-B727-74167205C840}" type="slidenum">
              <a:rPr lang="tr-TR" smtClean="0"/>
              <a:pPr/>
              <a:t>‹#›</a:t>
            </a:fld>
            <a:endParaRPr lang="tr-TR"/>
          </a:p>
        </p:txBody>
      </p:sp>
    </p:spTree>
    <p:extLst>
      <p:ext uri="{BB962C8B-B14F-4D97-AF65-F5344CB8AC3E}">
        <p14:creationId xmlns:p14="http://schemas.microsoft.com/office/powerpoint/2010/main" xmlns="" val="300896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CFEA5EBE-C6B0-48D9-B727-74167205C840}" type="slidenum">
              <a:rPr lang="tr-TR" smtClean="0"/>
              <a:pPr/>
              <a:t>1</a:t>
            </a:fld>
            <a:endParaRPr lang="tr-TR"/>
          </a:p>
        </p:txBody>
      </p:sp>
    </p:spTree>
    <p:extLst>
      <p:ext uri="{BB962C8B-B14F-4D97-AF65-F5344CB8AC3E}">
        <p14:creationId xmlns:p14="http://schemas.microsoft.com/office/powerpoint/2010/main" xmlns="" val="421862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7"/>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1AC9B103-2655-47CF-A560-EA494C24F404}" type="datetime1">
              <a:rPr lang="tr-TR" smtClean="0"/>
              <a:pPr/>
              <a:t>10.05.2022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2635532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B5A7133-45D6-4301-8FE7-6F6810A9076F}" type="datetime1">
              <a:rPr lang="tr-TR" smtClean="0"/>
              <a:pPr/>
              <a:t>10.05.2022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262798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0"/>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40"/>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01AA400-C2AB-4B32-9570-FBA7B7875C76}" type="datetime1">
              <a:rPr lang="tr-TR" smtClean="0"/>
              <a:pPr/>
              <a:t>10.05.2022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3407610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A0FD9BB-D460-431B-AC22-08A88D6EF597}" type="datetime1">
              <a:rPr lang="tr-TR" smtClean="0"/>
              <a:pPr/>
              <a:t>10.05.2022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2857490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F723DFB4-385D-4C7B-89F2-118E25FCA55C}" type="datetimeFigureOut">
              <a:rPr lang="tr-TR" smtClean="0"/>
              <a:pPr/>
              <a:t>10.05.2022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6E3FFA2-B1BD-467F-AC02-54655123ED9A}" type="slidenum">
              <a:rPr lang="tr-TR" smtClean="0"/>
              <a:pPr/>
              <a:t>‹#›</a:t>
            </a:fld>
            <a:endParaRPr lang="tr-T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8213" name="Picture 21" descr="stuff"/>
          <p:cNvPicPr>
            <a:picLocks noChangeAspect="1" noChangeArrowheads="1"/>
          </p:cNvPicPr>
          <p:nvPr/>
        </p:nvPicPr>
        <p:blipFill>
          <a:blip r:embed="rId2" cstate="print"/>
          <a:srcRect/>
          <a:stretch>
            <a:fillRect/>
          </a:stretch>
        </p:blipFill>
        <p:spPr bwMode="auto">
          <a:xfrm>
            <a:off x="0" y="0"/>
            <a:ext cx="9144000" cy="5129213"/>
          </a:xfrm>
          <a:prstGeom prst="rect">
            <a:avLst/>
          </a:prstGeom>
          <a:noFill/>
        </p:spPr>
      </p:pic>
      <p:sp>
        <p:nvSpPr>
          <p:cNvPr id="8212" name="Rectangle 20"/>
          <p:cNvSpPr>
            <a:spLocks noChangeArrowheads="1"/>
          </p:cNvSpPr>
          <p:nvPr/>
        </p:nvSpPr>
        <p:spPr bwMode="auto">
          <a:xfrm>
            <a:off x="0" y="6613525"/>
            <a:ext cx="9144000" cy="244475"/>
          </a:xfrm>
          <a:prstGeom prst="rect">
            <a:avLst/>
          </a:prstGeom>
          <a:solidFill>
            <a:srgbClr val="003366"/>
          </a:solidFill>
          <a:ln w="9525" algn="ctr">
            <a:noFill/>
            <a:miter lim="800000"/>
            <a:headEnd/>
            <a:tailEnd/>
          </a:ln>
          <a:effectLst/>
        </p:spPr>
        <p:txBody>
          <a:bodyPr>
            <a:spAutoFit/>
          </a:bodyPr>
          <a:lstStyle/>
          <a:p>
            <a:r>
              <a:rPr lang="en-US"/>
              <a:t>www.company.com</a:t>
            </a:r>
            <a:endParaRPr lang="fr-FR"/>
          </a:p>
        </p:txBody>
      </p:sp>
      <p:sp>
        <p:nvSpPr>
          <p:cNvPr id="8198" name="Rectangle 6"/>
          <p:cNvSpPr>
            <a:spLocks noGrp="1" noChangeArrowheads="1"/>
          </p:cNvSpPr>
          <p:nvPr>
            <p:ph type="subTitle" idx="1"/>
          </p:nvPr>
        </p:nvSpPr>
        <p:spPr>
          <a:xfrm>
            <a:off x="3429000" y="5029200"/>
            <a:ext cx="5715000" cy="609600"/>
          </a:xfrm>
        </p:spPr>
        <p:txBody>
          <a:bodyPr/>
          <a:lstStyle>
            <a:lvl1pPr marL="0" indent="0" algn="ctr">
              <a:buFontTx/>
              <a:buNone/>
              <a:defRPr sz="2000">
                <a:solidFill>
                  <a:schemeClr val="bg1"/>
                </a:solidFill>
              </a:defRPr>
            </a:lvl1pPr>
          </a:lstStyle>
          <a:p>
            <a:r>
              <a:rPr lang="tr-TR" smtClean="0"/>
              <a:t>Asıl alt başlık stilini düzenlemek için tıklatın</a:t>
            </a:r>
            <a:endParaRPr lang="en-US"/>
          </a:p>
        </p:txBody>
      </p:sp>
      <p:sp>
        <p:nvSpPr>
          <p:cNvPr id="8197" name="Rectangle 5"/>
          <p:cNvSpPr>
            <a:spLocks noGrp="1" noChangeArrowheads="1"/>
          </p:cNvSpPr>
          <p:nvPr>
            <p:ph type="ctrTitle"/>
          </p:nvPr>
        </p:nvSpPr>
        <p:spPr>
          <a:xfrm>
            <a:off x="3429000" y="3581400"/>
            <a:ext cx="5715000" cy="1470025"/>
          </a:xfrm>
          <a:solidFill>
            <a:schemeClr val="bg1"/>
          </a:solidFill>
          <a:ln algn="ctr"/>
        </p:spPr>
        <p:txBody>
          <a:bodyPr lIns="91440" anchor="t"/>
          <a:lstStyle>
            <a:lvl1pPr algn="ctr">
              <a:spcBef>
                <a:spcPct val="20000"/>
              </a:spcBef>
              <a:defRPr sz="4000" b="1">
                <a:solidFill>
                  <a:srgbClr val="FCAB1A"/>
                </a:solidFill>
                <a:latin typeface="Verdana" pitchFamily="34" charset="0"/>
              </a:defRPr>
            </a:lvl1pPr>
          </a:lstStyle>
          <a:p>
            <a:r>
              <a:rPr lang="tr-TR" smtClean="0"/>
              <a:t>Asıl başlık stili için tıklatın</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1828800" y="2133600"/>
            <a:ext cx="3505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5486400" y="2133600"/>
            <a:ext cx="3505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29BABB8-D2F0-440C-84D4-45F1CF5230A4}" type="datetime1">
              <a:rPr lang="tr-TR" smtClean="0"/>
              <a:pPr/>
              <a:t>10.05.2022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2451024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7315200" y="1400175"/>
            <a:ext cx="1828800" cy="47720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1828800" y="1400175"/>
            <a:ext cx="5334000" cy="47720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1 Başlık"/>
          <p:cNvSpPr>
            <a:spLocks noGrp="1"/>
          </p:cNvSpPr>
          <p:nvPr>
            <p:ph type="title"/>
          </p:nvPr>
        </p:nvSpPr>
        <p:spPr>
          <a:xfrm>
            <a:off x="1828800" y="1400175"/>
            <a:ext cx="7315200" cy="581025"/>
          </a:xfrm>
        </p:spPr>
        <p:txBody>
          <a:bodyPr/>
          <a:lstStyle/>
          <a:p>
            <a:r>
              <a:rPr lang="tr-TR" smtClean="0"/>
              <a:t>Asıl başlık stili için tıklatın</a:t>
            </a:r>
            <a:endParaRPr lang="tr-TR"/>
          </a:p>
        </p:txBody>
      </p:sp>
      <p:sp>
        <p:nvSpPr>
          <p:cNvPr id="3" name="2 Grafik Yer Tutucusu"/>
          <p:cNvSpPr>
            <a:spLocks noGrp="1"/>
          </p:cNvSpPr>
          <p:nvPr>
            <p:ph type="chart" idx="1"/>
          </p:nvPr>
        </p:nvSpPr>
        <p:spPr>
          <a:xfrm>
            <a:off x="1828800" y="2133600"/>
            <a:ext cx="7162800" cy="4038600"/>
          </a:xfrm>
        </p:spPr>
        <p:txBody>
          <a:bodyPr/>
          <a:lstStyle/>
          <a:p>
            <a:r>
              <a:rPr lang="tr-TR" smtClean="0"/>
              <a:t>Grafik eklemek için simgeyi tıklatın</a:t>
            </a:r>
            <a:endParaRPr lang="tr-T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828800" y="1400175"/>
            <a:ext cx="7315200" cy="581025"/>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1828800" y="2133600"/>
            <a:ext cx="3505200" cy="4038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5486400" y="2133600"/>
            <a:ext cx="3505200" cy="4038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954C507-5397-435E-8B9C-296E2656C87B}" type="datetime1">
              <a:rPr lang="tr-TR" smtClean="0"/>
              <a:pPr/>
              <a:t>10.05.2022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1224193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AD2F76E-E20A-4709-B3A0-9321770E2A9A}" type="datetime1">
              <a:rPr lang="tr-TR" smtClean="0"/>
              <a:pPr/>
              <a:t>10.05.2022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330561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EDF7571-8F18-40D8-8AF3-CCCE6725ACA8}" type="datetime1">
              <a:rPr lang="tr-TR" smtClean="0"/>
              <a:pPr/>
              <a:t>10.05.2022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3702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756F05E-8F42-460F-BB4B-F2521893474E}" type="datetime1">
              <a:rPr lang="tr-TR" smtClean="0"/>
              <a:pPr/>
              <a:t>10.05.2022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739389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74D08D4-8CAB-4B77-B94F-C66A55855446}" type="datetime1">
              <a:rPr lang="tr-TR" smtClean="0"/>
              <a:pPr/>
              <a:t>10.05.2022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2781503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1"/>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07963B7-B0CD-4D86-A0CC-60B9D479BCA8}" type="datetime1">
              <a:rPr lang="tr-TR" smtClean="0"/>
              <a:pPr/>
              <a:t>10.05.2022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140766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9E348-5DB4-423F-8AE8-FC9EF5945A59}" type="datetime1">
              <a:rPr lang="tr-TR" smtClean="0"/>
              <a:pPr/>
              <a:t>10.05.2022</a:t>
            </a:fld>
            <a:endParaRPr lang="tr-TR"/>
          </a:p>
        </p:txBody>
      </p:sp>
      <p:sp>
        <p:nvSpPr>
          <p:cNvPr id="5" name="Altbilgi Yer Tutucusu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F4175-962E-41E7-A50F-4ADF61DA32C9}" type="slidenum">
              <a:rPr lang="tr-TR" smtClean="0"/>
              <a:pPr/>
              <a:t>‹#›</a:t>
            </a:fld>
            <a:endParaRPr lang="tr-TR"/>
          </a:p>
        </p:txBody>
      </p:sp>
    </p:spTree>
    <p:extLst>
      <p:ext uri="{BB962C8B-B14F-4D97-AF65-F5344CB8AC3E}">
        <p14:creationId xmlns:p14="http://schemas.microsoft.com/office/powerpoint/2010/main" xmlns="" val="1585477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23DFB4-385D-4C7B-89F2-118E25FCA55C}" type="datetimeFigureOut">
              <a:rPr lang="tr-TR" smtClean="0"/>
              <a:pPr/>
              <a:t>10.05.2022</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3FFA2-B1BD-467F-AC02-54655123ED9A}"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 name="Picture 20" descr="stuff"/>
          <p:cNvPicPr>
            <a:picLocks noChangeAspect="1" noChangeArrowheads="1"/>
          </p:cNvPicPr>
          <p:nvPr/>
        </p:nvPicPr>
        <p:blipFill>
          <a:blip r:embed="rId15" cstate="print"/>
          <a:srcRect/>
          <a:stretch>
            <a:fillRect/>
          </a:stretch>
        </p:blipFill>
        <p:spPr bwMode="auto">
          <a:xfrm>
            <a:off x="0" y="0"/>
            <a:ext cx="9144000" cy="5129213"/>
          </a:xfrm>
          <a:prstGeom prst="rect">
            <a:avLst/>
          </a:prstGeom>
          <a:noFill/>
        </p:spPr>
      </p:pic>
      <p:sp>
        <p:nvSpPr>
          <p:cNvPr id="1057" name="Rectangle 33"/>
          <p:cNvSpPr>
            <a:spLocks noChangeArrowheads="1"/>
          </p:cNvSpPr>
          <p:nvPr/>
        </p:nvSpPr>
        <p:spPr bwMode="auto">
          <a:xfrm>
            <a:off x="1295400" y="1752600"/>
            <a:ext cx="7848600" cy="3505200"/>
          </a:xfrm>
          <a:prstGeom prst="rect">
            <a:avLst/>
          </a:prstGeom>
          <a:solidFill>
            <a:schemeClr val="bg1"/>
          </a:solidFill>
          <a:ln w="9525" algn="ctr">
            <a:solidFill>
              <a:schemeClr val="bg1"/>
            </a:solidFill>
            <a:miter lim="800000"/>
            <a:headEnd/>
            <a:tailEnd/>
          </a:ln>
          <a:effectLst/>
        </p:spPr>
        <p:txBody>
          <a:bodyPr wrap="none" anchor="ctr"/>
          <a:lstStyle/>
          <a:p>
            <a:endParaRPr lang="tr-TR"/>
          </a:p>
        </p:txBody>
      </p:sp>
      <p:sp>
        <p:nvSpPr>
          <p:cNvPr id="1026" name="Rectangle 2"/>
          <p:cNvSpPr>
            <a:spLocks noGrp="1" noChangeArrowheads="1"/>
          </p:cNvSpPr>
          <p:nvPr>
            <p:ph type="title"/>
          </p:nvPr>
        </p:nvSpPr>
        <p:spPr bwMode="auto">
          <a:xfrm>
            <a:off x="1828800" y="1400175"/>
            <a:ext cx="7315200" cy="581025"/>
          </a:xfrm>
          <a:prstGeom prst="rect">
            <a:avLst/>
          </a:prstGeom>
          <a:solidFill>
            <a:srgbClr val="003366"/>
          </a:solidFill>
          <a:ln w="9525">
            <a:noFill/>
            <a:miter lim="800000"/>
            <a:headEnd/>
            <a:tailEnd/>
          </a:ln>
          <a:effectLst/>
        </p:spPr>
        <p:txBody>
          <a:bodyPr vert="horz" wrap="square" lIns="198000" tIns="45720" rIns="91440" bIns="45720" numCol="1" anchor="ctr" anchorCtr="0" compatLnSpc="1">
            <a:prstTxWarp prst="textNoShape">
              <a:avLst/>
            </a:prstTxWarp>
          </a:bodyPr>
          <a:lstStyle/>
          <a:p>
            <a:pPr lvl="0"/>
            <a:r>
              <a:rPr lang="tr-TR" smtClean="0"/>
              <a:t>Asıl başlık stili için tıklatın</a:t>
            </a:r>
            <a:endParaRPr lang="fr-FR" smtClean="0"/>
          </a:p>
        </p:txBody>
      </p:sp>
      <p:sp>
        <p:nvSpPr>
          <p:cNvPr id="1027" name="Rectangle 3"/>
          <p:cNvSpPr>
            <a:spLocks noGrp="1" noChangeArrowheads="1"/>
          </p:cNvSpPr>
          <p:nvPr>
            <p:ph type="body" idx="1"/>
          </p:nvPr>
        </p:nvSpPr>
        <p:spPr bwMode="auto">
          <a:xfrm>
            <a:off x="1828800" y="2133600"/>
            <a:ext cx="7162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fr-FR" smtClean="0"/>
          </a:p>
        </p:txBody>
      </p:sp>
      <p:sp>
        <p:nvSpPr>
          <p:cNvPr id="1043" name="Rectangle 19"/>
          <p:cNvSpPr>
            <a:spLocks noChangeArrowheads="1"/>
          </p:cNvSpPr>
          <p:nvPr/>
        </p:nvSpPr>
        <p:spPr bwMode="auto">
          <a:xfrm>
            <a:off x="0" y="6613525"/>
            <a:ext cx="9144000" cy="244475"/>
          </a:xfrm>
          <a:prstGeom prst="rect">
            <a:avLst/>
          </a:prstGeom>
          <a:solidFill>
            <a:srgbClr val="003366"/>
          </a:solidFill>
          <a:ln w="9525">
            <a:noFill/>
            <a:miter lim="800000"/>
            <a:headEnd/>
            <a:tailEnd/>
          </a:ln>
          <a:effectLst/>
        </p:spPr>
        <p:txBody>
          <a:bodyPr>
            <a:spAutoFit/>
          </a:bodyPr>
          <a:lstStyle/>
          <a:p>
            <a:r>
              <a:rPr lang="en-US"/>
              <a:t>www.company.com</a:t>
            </a:r>
            <a:endParaRPr lang="fr-FR"/>
          </a:p>
        </p:txBody>
      </p:sp>
      <p:sp>
        <p:nvSpPr>
          <p:cNvPr id="1047" name="Oval 23"/>
          <p:cNvSpPr>
            <a:spLocks noChangeArrowheads="1"/>
          </p:cNvSpPr>
          <p:nvPr/>
        </p:nvSpPr>
        <p:spPr bwMode="auto">
          <a:xfrm>
            <a:off x="1433513" y="6159500"/>
            <a:ext cx="65087" cy="65088"/>
          </a:xfrm>
          <a:prstGeom prst="ellipse">
            <a:avLst/>
          </a:prstGeom>
          <a:solidFill>
            <a:srgbClr val="BDD2F2"/>
          </a:solidFill>
          <a:ln w="9525" algn="ctr">
            <a:noFill/>
            <a:round/>
            <a:headEnd/>
            <a:tailEnd/>
          </a:ln>
          <a:effectLst/>
        </p:spPr>
        <p:txBody>
          <a:bodyPr wrap="none" anchor="ctr"/>
          <a:lstStyle/>
          <a:p>
            <a:endParaRPr lang="tr-TR"/>
          </a:p>
        </p:txBody>
      </p:sp>
      <p:sp>
        <p:nvSpPr>
          <p:cNvPr id="1048" name="Oval 24"/>
          <p:cNvSpPr>
            <a:spLocks noChangeArrowheads="1"/>
          </p:cNvSpPr>
          <p:nvPr/>
        </p:nvSpPr>
        <p:spPr bwMode="auto">
          <a:xfrm>
            <a:off x="2193925" y="6159500"/>
            <a:ext cx="65088" cy="65088"/>
          </a:xfrm>
          <a:prstGeom prst="ellipse">
            <a:avLst/>
          </a:prstGeom>
          <a:solidFill>
            <a:srgbClr val="BDD2F2"/>
          </a:solidFill>
          <a:ln w="9525" algn="ctr">
            <a:noFill/>
            <a:round/>
            <a:headEnd/>
            <a:tailEnd/>
          </a:ln>
          <a:effectLst/>
        </p:spPr>
        <p:txBody>
          <a:bodyPr wrap="none" anchor="ctr"/>
          <a:lstStyle/>
          <a:p>
            <a:endParaRPr lang="tr-TR"/>
          </a:p>
        </p:txBody>
      </p:sp>
      <p:sp>
        <p:nvSpPr>
          <p:cNvPr id="1049" name="Oval 25"/>
          <p:cNvSpPr>
            <a:spLocks noChangeArrowheads="1"/>
          </p:cNvSpPr>
          <p:nvPr/>
        </p:nvSpPr>
        <p:spPr bwMode="auto">
          <a:xfrm>
            <a:off x="2954338" y="6159500"/>
            <a:ext cx="65087" cy="65088"/>
          </a:xfrm>
          <a:prstGeom prst="ellipse">
            <a:avLst/>
          </a:prstGeom>
          <a:solidFill>
            <a:srgbClr val="BDD2F2"/>
          </a:solidFill>
          <a:ln w="9525" algn="ctr">
            <a:noFill/>
            <a:round/>
            <a:headEnd/>
            <a:tailEnd/>
          </a:ln>
          <a:effectLst/>
        </p:spPr>
        <p:txBody>
          <a:bodyPr wrap="none" anchor="ctr"/>
          <a:lstStyle/>
          <a:p>
            <a:endParaRPr lang="tr-TR"/>
          </a:p>
        </p:txBody>
      </p:sp>
      <p:sp>
        <p:nvSpPr>
          <p:cNvPr id="1050" name="Oval 26"/>
          <p:cNvSpPr>
            <a:spLocks noChangeArrowheads="1"/>
          </p:cNvSpPr>
          <p:nvPr/>
        </p:nvSpPr>
        <p:spPr bwMode="auto">
          <a:xfrm>
            <a:off x="3714750" y="6159500"/>
            <a:ext cx="65088" cy="65088"/>
          </a:xfrm>
          <a:prstGeom prst="ellipse">
            <a:avLst/>
          </a:prstGeom>
          <a:solidFill>
            <a:srgbClr val="BDD2F2"/>
          </a:solidFill>
          <a:ln w="9525" algn="ctr">
            <a:noFill/>
            <a:round/>
            <a:headEnd/>
            <a:tailEnd/>
          </a:ln>
          <a:effectLst/>
        </p:spPr>
        <p:txBody>
          <a:bodyPr wrap="none" anchor="ctr"/>
          <a:lstStyle/>
          <a:p>
            <a:endParaRPr lang="tr-TR"/>
          </a:p>
        </p:txBody>
      </p:sp>
      <p:sp>
        <p:nvSpPr>
          <p:cNvPr id="1051" name="Oval 27"/>
          <p:cNvSpPr>
            <a:spLocks noChangeArrowheads="1"/>
          </p:cNvSpPr>
          <p:nvPr/>
        </p:nvSpPr>
        <p:spPr bwMode="auto">
          <a:xfrm>
            <a:off x="4475163" y="6159500"/>
            <a:ext cx="65087" cy="65088"/>
          </a:xfrm>
          <a:prstGeom prst="ellipse">
            <a:avLst/>
          </a:prstGeom>
          <a:solidFill>
            <a:srgbClr val="BDD2F2"/>
          </a:solidFill>
          <a:ln w="9525" algn="ctr">
            <a:noFill/>
            <a:round/>
            <a:headEnd/>
            <a:tailEnd/>
          </a:ln>
          <a:effectLst/>
        </p:spPr>
        <p:txBody>
          <a:bodyPr wrap="none" anchor="ctr"/>
          <a:lstStyle/>
          <a:p>
            <a:endParaRPr lang="tr-TR"/>
          </a:p>
        </p:txBody>
      </p:sp>
      <p:sp>
        <p:nvSpPr>
          <p:cNvPr id="1052" name="Oval 28"/>
          <p:cNvSpPr>
            <a:spLocks noChangeArrowheads="1"/>
          </p:cNvSpPr>
          <p:nvPr/>
        </p:nvSpPr>
        <p:spPr bwMode="auto">
          <a:xfrm>
            <a:off x="5237163" y="6159500"/>
            <a:ext cx="65087" cy="65088"/>
          </a:xfrm>
          <a:prstGeom prst="ellipse">
            <a:avLst/>
          </a:prstGeom>
          <a:solidFill>
            <a:srgbClr val="BDD2F2"/>
          </a:solidFill>
          <a:ln w="9525" algn="ctr">
            <a:noFill/>
            <a:round/>
            <a:headEnd/>
            <a:tailEnd/>
          </a:ln>
          <a:effectLst/>
        </p:spPr>
        <p:txBody>
          <a:bodyPr wrap="none" anchor="ctr"/>
          <a:lstStyle/>
          <a:p>
            <a:endParaRPr lang="tr-TR"/>
          </a:p>
        </p:txBody>
      </p:sp>
      <p:sp>
        <p:nvSpPr>
          <p:cNvPr id="1053" name="Oval 29"/>
          <p:cNvSpPr>
            <a:spLocks noChangeArrowheads="1"/>
          </p:cNvSpPr>
          <p:nvPr/>
        </p:nvSpPr>
        <p:spPr bwMode="auto">
          <a:xfrm>
            <a:off x="5997575" y="6159500"/>
            <a:ext cx="65088" cy="65088"/>
          </a:xfrm>
          <a:prstGeom prst="ellipse">
            <a:avLst/>
          </a:prstGeom>
          <a:solidFill>
            <a:srgbClr val="BDD2F2"/>
          </a:solidFill>
          <a:ln w="9525" algn="ctr">
            <a:noFill/>
            <a:round/>
            <a:headEnd/>
            <a:tailEnd/>
          </a:ln>
          <a:effectLst/>
        </p:spPr>
        <p:txBody>
          <a:bodyPr wrap="none" anchor="ctr"/>
          <a:lstStyle/>
          <a:p>
            <a:endParaRPr lang="tr-TR"/>
          </a:p>
        </p:txBody>
      </p:sp>
      <p:sp>
        <p:nvSpPr>
          <p:cNvPr id="1054" name="Oval 30"/>
          <p:cNvSpPr>
            <a:spLocks noChangeArrowheads="1"/>
          </p:cNvSpPr>
          <p:nvPr/>
        </p:nvSpPr>
        <p:spPr bwMode="auto">
          <a:xfrm>
            <a:off x="6757988" y="6159500"/>
            <a:ext cx="65087" cy="65088"/>
          </a:xfrm>
          <a:prstGeom prst="ellipse">
            <a:avLst/>
          </a:prstGeom>
          <a:solidFill>
            <a:srgbClr val="BDD2F2"/>
          </a:solidFill>
          <a:ln w="9525" algn="ctr">
            <a:noFill/>
            <a:round/>
            <a:headEnd/>
            <a:tailEnd/>
          </a:ln>
          <a:effectLst/>
        </p:spPr>
        <p:txBody>
          <a:bodyPr wrap="none" anchor="ctr"/>
          <a:lstStyle/>
          <a:p>
            <a:endParaRPr lang="tr-TR"/>
          </a:p>
        </p:txBody>
      </p:sp>
      <p:sp>
        <p:nvSpPr>
          <p:cNvPr id="1055" name="Oval 31"/>
          <p:cNvSpPr>
            <a:spLocks noChangeArrowheads="1"/>
          </p:cNvSpPr>
          <p:nvPr/>
        </p:nvSpPr>
        <p:spPr bwMode="auto">
          <a:xfrm>
            <a:off x="7518400" y="6159500"/>
            <a:ext cx="65088" cy="65088"/>
          </a:xfrm>
          <a:prstGeom prst="ellipse">
            <a:avLst/>
          </a:prstGeom>
          <a:solidFill>
            <a:srgbClr val="BDD2F2"/>
          </a:solidFill>
          <a:ln w="9525" algn="ctr">
            <a:noFill/>
            <a:round/>
            <a:headEnd/>
            <a:tailEnd/>
          </a:ln>
          <a:effectLst/>
        </p:spPr>
        <p:txBody>
          <a:bodyPr wrap="none" anchor="ctr"/>
          <a:lstStyle/>
          <a:p>
            <a:endParaRPr lang="tr-TR"/>
          </a:p>
        </p:txBody>
      </p:sp>
      <p:sp>
        <p:nvSpPr>
          <p:cNvPr id="1056" name="Oval 32"/>
          <p:cNvSpPr>
            <a:spLocks noChangeArrowheads="1"/>
          </p:cNvSpPr>
          <p:nvPr/>
        </p:nvSpPr>
        <p:spPr bwMode="auto">
          <a:xfrm>
            <a:off x="8280400" y="6159500"/>
            <a:ext cx="65088" cy="65088"/>
          </a:xfrm>
          <a:prstGeom prst="ellipse">
            <a:avLst/>
          </a:prstGeom>
          <a:solidFill>
            <a:srgbClr val="BDD2F2"/>
          </a:solidFill>
          <a:ln w="9525" algn="ctr">
            <a:noFill/>
            <a:round/>
            <a:headEnd/>
            <a:tailEnd/>
          </a:ln>
          <a:effectLst/>
        </p:spPr>
        <p:txBody>
          <a:bodyPr wrap="none" anchor="ctr"/>
          <a:lstStyle/>
          <a:p>
            <a:endParaRPr lang="tr-T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p:titleStyle>
    <p:bodyStyle>
      <a:lvl1pPr marL="342900" indent="-342900" algn="l" rtl="0" eaLnBrk="1" fontAlgn="base" hangingPunct="1">
        <a:spcBef>
          <a:spcPct val="20000"/>
        </a:spcBef>
        <a:spcAft>
          <a:spcPct val="0"/>
        </a:spcAft>
        <a:buClr>
          <a:srgbClr val="B4CCE2"/>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B4CCE2"/>
        </a:buClr>
        <a:buChar char="–"/>
        <a:defRPr sz="2000">
          <a:solidFill>
            <a:schemeClr val="tx1"/>
          </a:solidFill>
          <a:latin typeface="+mn-lt"/>
        </a:defRPr>
      </a:lvl2pPr>
      <a:lvl3pPr marL="1143000" indent="-228600" algn="l" rtl="0" eaLnBrk="1" fontAlgn="base" hangingPunct="1">
        <a:spcBef>
          <a:spcPct val="20000"/>
        </a:spcBef>
        <a:spcAft>
          <a:spcPct val="0"/>
        </a:spcAft>
        <a:buClr>
          <a:srgbClr val="B4CCE2"/>
        </a:buClr>
        <a:buChar char="•"/>
        <a:defRPr>
          <a:solidFill>
            <a:schemeClr val="tx1"/>
          </a:solidFill>
          <a:latin typeface="+mn-lt"/>
        </a:defRPr>
      </a:lvl3pPr>
      <a:lvl4pPr marL="1600200" indent="-228600" algn="l" rtl="0" eaLnBrk="1" fontAlgn="base" hangingPunct="1">
        <a:spcBef>
          <a:spcPct val="20000"/>
        </a:spcBef>
        <a:spcAft>
          <a:spcPct val="0"/>
        </a:spcAft>
        <a:buClr>
          <a:srgbClr val="B4CCE2"/>
        </a:buClr>
        <a:buChar char="–"/>
        <a:defRPr sz="1600">
          <a:solidFill>
            <a:schemeClr val="tx1"/>
          </a:solidFill>
          <a:latin typeface="+mn-lt"/>
        </a:defRPr>
      </a:lvl4pPr>
      <a:lvl5pPr marL="2057400" indent="-228600" algn="l" rtl="0" eaLnBrk="1" fontAlgn="base" hangingPunct="1">
        <a:spcBef>
          <a:spcPct val="20000"/>
        </a:spcBef>
        <a:spcAft>
          <a:spcPct val="0"/>
        </a:spcAft>
        <a:buClr>
          <a:srgbClr val="B4CCE2"/>
        </a:buClr>
        <a:buChar char="»"/>
        <a:defRPr sz="1600">
          <a:solidFill>
            <a:schemeClr val="tx1"/>
          </a:solidFill>
          <a:latin typeface="+mn-lt"/>
        </a:defRPr>
      </a:lvl5pPr>
      <a:lvl6pPr marL="2514600" indent="-228600" algn="l" rtl="0" eaLnBrk="1" fontAlgn="base" hangingPunct="1">
        <a:spcBef>
          <a:spcPct val="20000"/>
        </a:spcBef>
        <a:spcAft>
          <a:spcPct val="0"/>
        </a:spcAft>
        <a:buClr>
          <a:srgbClr val="B4CCE2"/>
        </a:buClr>
        <a:buChar char="»"/>
        <a:defRPr sz="1600">
          <a:solidFill>
            <a:schemeClr val="tx1"/>
          </a:solidFill>
          <a:latin typeface="+mn-lt"/>
        </a:defRPr>
      </a:lvl6pPr>
      <a:lvl7pPr marL="2971800" indent="-228600" algn="l" rtl="0" eaLnBrk="1" fontAlgn="base" hangingPunct="1">
        <a:spcBef>
          <a:spcPct val="20000"/>
        </a:spcBef>
        <a:spcAft>
          <a:spcPct val="0"/>
        </a:spcAft>
        <a:buClr>
          <a:srgbClr val="B4CCE2"/>
        </a:buClr>
        <a:buChar char="»"/>
        <a:defRPr sz="1600">
          <a:solidFill>
            <a:schemeClr val="tx1"/>
          </a:solidFill>
          <a:latin typeface="+mn-lt"/>
        </a:defRPr>
      </a:lvl7pPr>
      <a:lvl8pPr marL="3429000" indent="-228600" algn="l" rtl="0" eaLnBrk="1" fontAlgn="base" hangingPunct="1">
        <a:spcBef>
          <a:spcPct val="20000"/>
        </a:spcBef>
        <a:spcAft>
          <a:spcPct val="0"/>
        </a:spcAft>
        <a:buClr>
          <a:srgbClr val="B4CCE2"/>
        </a:buClr>
        <a:buChar char="»"/>
        <a:defRPr sz="1600">
          <a:solidFill>
            <a:schemeClr val="tx1"/>
          </a:solidFill>
          <a:latin typeface="+mn-lt"/>
        </a:defRPr>
      </a:lvl8pPr>
      <a:lvl9pPr marL="3886200" indent="-228600" algn="l" rtl="0" eaLnBrk="1" fontAlgn="base" hangingPunct="1">
        <a:spcBef>
          <a:spcPct val="20000"/>
        </a:spcBef>
        <a:spcAft>
          <a:spcPct val="0"/>
        </a:spcAft>
        <a:buClr>
          <a:srgbClr val="B4CCE2"/>
        </a:buClr>
        <a:buChar char="»"/>
        <a:defRPr sz="16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923595" y="332656"/>
            <a:ext cx="8220405" cy="897147"/>
          </a:xfrm>
        </p:spPr>
        <p:txBody>
          <a:bodyPr anchor="ctr">
            <a:noAutofit/>
          </a:bodyPr>
          <a:lstStyle/>
          <a:p>
            <a:pPr algn="ctr"/>
            <a:r>
              <a:rPr lang="tr-TR" sz="4800" b="1" dirty="0" smtClean="0">
                <a:solidFill>
                  <a:schemeClr val="tx1"/>
                </a:solidFill>
                <a:latin typeface="Gabriola" pitchFamily="82" charset="0"/>
              </a:rPr>
              <a:t>ŞEHİTKAMİL AHMET ERKUL</a:t>
            </a:r>
            <a:br>
              <a:rPr lang="tr-TR" sz="4800" b="1" dirty="0" smtClean="0">
                <a:solidFill>
                  <a:schemeClr val="tx1"/>
                </a:solidFill>
                <a:latin typeface="Gabriola" pitchFamily="82" charset="0"/>
              </a:rPr>
            </a:br>
            <a:r>
              <a:rPr lang="tr-TR" sz="4800" b="1" dirty="0" smtClean="0">
                <a:solidFill>
                  <a:schemeClr val="tx1"/>
                </a:solidFill>
                <a:latin typeface="Gabriola" pitchFamily="82" charset="0"/>
              </a:rPr>
              <a:t>MESLEKİ VE TEKNİK ANADOLU LİSESİ</a:t>
            </a:r>
            <a:endParaRPr lang="tr-TR" sz="4800" b="1" dirty="0">
              <a:solidFill>
                <a:schemeClr val="tx1"/>
              </a:solidFill>
              <a:latin typeface="Gabriola" pitchFamily="82" charset="0"/>
            </a:endParaRPr>
          </a:p>
        </p:txBody>
      </p:sp>
      <p:sp>
        <p:nvSpPr>
          <p:cNvPr id="2" name="Başlık 1"/>
          <p:cNvSpPr>
            <a:spLocks noGrp="1"/>
          </p:cNvSpPr>
          <p:nvPr>
            <p:ph type="ctrTitle"/>
          </p:nvPr>
        </p:nvSpPr>
        <p:spPr>
          <a:xfrm>
            <a:off x="3131840" y="2765835"/>
            <a:ext cx="5820137" cy="1048692"/>
          </a:xfrm>
        </p:spPr>
        <p:txBody>
          <a:bodyPr anchor="ctr">
            <a:noAutofit/>
          </a:bodyPr>
          <a:lstStyle/>
          <a:p>
            <a:pPr algn="ctr"/>
            <a:r>
              <a:rPr lang="tr-TR" sz="9600" dirty="0" smtClean="0">
                <a:effectLst>
                  <a:outerShdw blurRad="38100" dist="38100" dir="2700000" algn="tl">
                    <a:srgbClr val="000000">
                      <a:alpha val="43137"/>
                    </a:srgbClr>
                  </a:outerShdw>
                </a:effectLst>
                <a:latin typeface="Gabriola" pitchFamily="82" charset="0"/>
              </a:rPr>
              <a:t>TANITIM</a:t>
            </a:r>
            <a:endParaRPr lang="tr-TR" sz="9600" dirty="0">
              <a:effectLst>
                <a:outerShdw blurRad="38100" dist="38100" dir="2700000" algn="tl">
                  <a:srgbClr val="000000">
                    <a:alpha val="43137"/>
                  </a:srgbClr>
                </a:outerShdw>
              </a:effectLst>
              <a:latin typeface="Gabriola" pitchFamily="82"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4" y="188640"/>
            <a:ext cx="1410117" cy="1008112"/>
          </a:xfrm>
          <a:prstGeom prst="rect">
            <a:avLst/>
          </a:prstGeom>
        </p:spPr>
      </p:pic>
      <p:sp>
        <p:nvSpPr>
          <p:cNvPr id="7" name="Başlık 1"/>
          <p:cNvSpPr txBox="1">
            <a:spLocks/>
          </p:cNvSpPr>
          <p:nvPr/>
        </p:nvSpPr>
        <p:spPr>
          <a:xfrm>
            <a:off x="3461260" y="3571876"/>
            <a:ext cx="5682740" cy="1048692"/>
          </a:xfrm>
          <a:prstGeom prst="rect">
            <a:avLst/>
          </a:prstGeom>
        </p:spPr>
        <p:txBody>
          <a:bodyPr vert="horz" lIns="91440" tIns="45720" rIns="91440" bIns="45720" rtlCol="0" anchor="ctr" anchorCtr="0">
            <a:noAutofit/>
          </a:bodyPr>
          <a:lstStyle>
            <a:lvl1pPr algn="l" defTabSz="914400" rtl="0" eaLnBrk="1" latinLnBrk="0" hangingPunct="1">
              <a:spcBef>
                <a:spcPts val="400"/>
              </a:spcBef>
              <a:buNone/>
              <a:defRPr sz="4000" b="0" kern="1200" cap="all" spc="0" baseline="0">
                <a:solidFill>
                  <a:schemeClr val="tx2"/>
                </a:solidFill>
                <a:latin typeface="+mj-lt"/>
                <a:ea typeface="+mj-ea"/>
                <a:cs typeface="Tunga" pitchFamily="2"/>
              </a:defRPr>
            </a:lvl1pPr>
          </a:lstStyle>
          <a:p>
            <a:pPr algn="ctr"/>
            <a:r>
              <a:rPr lang="tr-TR" sz="9600" b="1" dirty="0" smtClean="0">
                <a:solidFill>
                  <a:srgbClr val="1F497D"/>
                </a:solidFill>
                <a:effectLst>
                  <a:outerShdw blurRad="38100" dist="38100" dir="2700000" algn="tl">
                    <a:srgbClr val="000000">
                      <a:alpha val="43137"/>
                    </a:srgbClr>
                  </a:outerShdw>
                </a:effectLst>
                <a:latin typeface="Gabriola" pitchFamily="82" charset="0"/>
              </a:rPr>
              <a:t>SUNUSU</a:t>
            </a:r>
            <a:endParaRPr lang="tr-TR" sz="9600" dirty="0">
              <a:solidFill>
                <a:srgbClr val="1F497D"/>
              </a:solidFill>
              <a:effectLst>
                <a:outerShdw blurRad="38100" dist="38100" dir="2700000" algn="tl">
                  <a:srgbClr val="000000">
                    <a:alpha val="43137"/>
                  </a:srgbClr>
                </a:outerShdw>
              </a:effectLst>
              <a:latin typeface="Gabriola" pitchFamily="82" charset="0"/>
            </a:endParaRPr>
          </a:p>
        </p:txBody>
      </p:sp>
      <p:sp>
        <p:nvSpPr>
          <p:cNvPr id="8" name="Başlık 1"/>
          <p:cNvSpPr txBox="1">
            <a:spLocks/>
          </p:cNvSpPr>
          <p:nvPr/>
        </p:nvSpPr>
        <p:spPr>
          <a:xfrm>
            <a:off x="3461261" y="1785926"/>
            <a:ext cx="5682739" cy="1048692"/>
          </a:xfrm>
          <a:prstGeom prst="rect">
            <a:avLst/>
          </a:prstGeom>
        </p:spPr>
        <p:txBody>
          <a:bodyPr vert="horz" lIns="91440" tIns="45720" rIns="91440" bIns="45720" rtlCol="0" anchor="ctr" anchorCtr="0">
            <a:noAutofit/>
          </a:bodyPr>
          <a:lstStyle>
            <a:lvl1pPr algn="l" defTabSz="914400" rtl="0" eaLnBrk="1" latinLnBrk="0" hangingPunct="1">
              <a:spcBef>
                <a:spcPts val="400"/>
              </a:spcBef>
              <a:buNone/>
              <a:defRPr sz="4000" b="0" kern="1200" cap="all" spc="0" baseline="0">
                <a:solidFill>
                  <a:schemeClr val="tx2"/>
                </a:solidFill>
                <a:latin typeface="+mj-lt"/>
                <a:ea typeface="+mj-ea"/>
                <a:cs typeface="Tunga" pitchFamily="2"/>
              </a:defRPr>
            </a:lvl1pPr>
          </a:lstStyle>
          <a:p>
            <a:pPr algn="ctr"/>
            <a:r>
              <a:rPr lang="tr-TR" sz="9600" b="1" dirty="0" smtClean="0">
                <a:solidFill>
                  <a:srgbClr val="1F497D"/>
                </a:solidFill>
                <a:effectLst>
                  <a:outerShdw blurRad="38100" dist="38100" dir="2700000" algn="tl">
                    <a:srgbClr val="000000">
                      <a:alpha val="43137"/>
                    </a:srgbClr>
                  </a:outerShdw>
                </a:effectLst>
                <a:latin typeface="Gabriola" pitchFamily="82" charset="0"/>
              </a:rPr>
              <a:t>2021-2022</a:t>
            </a:r>
            <a:endParaRPr lang="tr-TR" sz="9600" dirty="0">
              <a:solidFill>
                <a:srgbClr val="1F497D"/>
              </a:solidFill>
              <a:effectLst>
                <a:outerShdw blurRad="38100" dist="38100" dir="2700000" algn="tl">
                  <a:srgbClr val="000000">
                    <a:alpha val="43137"/>
                  </a:srgbClr>
                </a:outerShdw>
              </a:effectLst>
              <a:latin typeface="Gabriola" pitchFamily="82" charset="0"/>
            </a:endParaRPr>
          </a:p>
        </p:txBody>
      </p:sp>
      <p:sp>
        <p:nvSpPr>
          <p:cNvPr id="9" name="Alt Başlık 2"/>
          <p:cNvSpPr txBox="1">
            <a:spLocks/>
          </p:cNvSpPr>
          <p:nvPr/>
        </p:nvSpPr>
        <p:spPr>
          <a:xfrm>
            <a:off x="3467877" y="6291318"/>
            <a:ext cx="2064231" cy="262316"/>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tr-TR" sz="2400" b="1" dirty="0">
              <a:solidFill>
                <a:srgbClr val="4F81BD">
                  <a:lumMod val="75000"/>
                </a:srgbClr>
              </a:solidFill>
              <a:latin typeface="Cambria" pitchFamily="18" charset="0"/>
            </a:endParaRPr>
          </a:p>
        </p:txBody>
      </p:sp>
      <p:pic>
        <p:nvPicPr>
          <p:cNvPr id="1026" name="Picture 2" descr="C:\Users\hsylmz\Desktop\k12\okul\8.jpeg"/>
          <p:cNvPicPr>
            <a:picLocks noChangeAspect="1" noChangeArrowheads="1"/>
          </p:cNvPicPr>
          <p:nvPr/>
        </p:nvPicPr>
        <p:blipFill>
          <a:blip r:embed="rId4" cstate="print"/>
          <a:srcRect/>
          <a:stretch>
            <a:fillRect/>
          </a:stretch>
        </p:blipFill>
        <p:spPr bwMode="auto">
          <a:xfrm>
            <a:off x="928662" y="2357430"/>
            <a:ext cx="3105122" cy="2328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237124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3" name="Dikdörtgen 2"/>
          <p:cNvSpPr/>
          <p:nvPr/>
        </p:nvSpPr>
        <p:spPr>
          <a:xfrm>
            <a:off x="714348" y="1142984"/>
            <a:ext cx="5185843" cy="461665"/>
          </a:xfrm>
          <a:prstGeom prst="rect">
            <a:avLst/>
          </a:prstGeom>
        </p:spPr>
        <p:txBody>
          <a:bodyPr wrap="none">
            <a:spAutoFit/>
          </a:bodyPr>
          <a:lstStyle/>
          <a:p>
            <a:r>
              <a:rPr lang="tr-TR" sz="2400" dirty="0"/>
              <a:t> </a:t>
            </a:r>
            <a:r>
              <a:rPr lang="tr-TR" sz="2400" dirty="0" smtClean="0"/>
              <a:t>Okulumuzun İnsan Kaynakları Durumu:</a:t>
            </a:r>
            <a:endParaRPr lang="tr-TR" sz="2400" dirty="0"/>
          </a:p>
        </p:txBody>
      </p:sp>
      <p:graphicFrame>
        <p:nvGraphicFramePr>
          <p:cNvPr id="4" name="Tablo 3"/>
          <p:cNvGraphicFramePr>
            <a:graphicFrameLocks noGrp="1"/>
          </p:cNvGraphicFramePr>
          <p:nvPr>
            <p:extLst>
              <p:ext uri="{D42A27DB-BD31-4B8C-83A1-F6EECF244321}">
                <p14:modId xmlns:p14="http://schemas.microsoft.com/office/powerpoint/2010/main" xmlns="" val="4163029327"/>
              </p:ext>
            </p:extLst>
          </p:nvPr>
        </p:nvGraphicFramePr>
        <p:xfrm>
          <a:off x="785786" y="1643051"/>
          <a:ext cx="7358114" cy="2905944"/>
        </p:xfrm>
        <a:graphic>
          <a:graphicData uri="http://schemas.openxmlformats.org/drawingml/2006/table">
            <a:tbl>
              <a:tblPr firstRow="1" firstCol="1" lastRow="1" lastCol="1" bandRow="1" bandCol="1"/>
              <a:tblGrid>
                <a:gridCol w="5118688"/>
                <a:gridCol w="2239426"/>
              </a:tblGrid>
              <a:tr h="308952">
                <a:tc gridSpan="2">
                  <a:txBody>
                    <a:bodyPr/>
                    <a:lstStyle/>
                    <a:p>
                      <a:pPr algn="ctr">
                        <a:spcAft>
                          <a:spcPts val="0"/>
                        </a:spcAft>
                      </a:pPr>
                      <a:r>
                        <a:rPr lang="tr-TR" sz="2000" b="1" dirty="0" smtClean="0">
                          <a:solidFill>
                            <a:srgbClr val="FFFFFF"/>
                          </a:solidFill>
                          <a:effectLst/>
                          <a:latin typeface="Calibri"/>
                          <a:ea typeface="Times New Roman"/>
                        </a:rPr>
                        <a:t>Personel </a:t>
                      </a:r>
                      <a:r>
                        <a:rPr lang="tr-TR" sz="2000" b="1" dirty="0">
                          <a:solidFill>
                            <a:srgbClr val="FFFFFF"/>
                          </a:solidFill>
                          <a:effectLst/>
                          <a:latin typeface="Calibri"/>
                          <a:ea typeface="Times New Roman"/>
                        </a:rPr>
                        <a:t>Sayısı</a:t>
                      </a:r>
                      <a:endParaRPr lang="tr-TR" sz="2000" dirty="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4F81BD"/>
                    </a:solidFill>
                  </a:tcPr>
                </a:tc>
                <a:tc hMerge="1">
                  <a:txBody>
                    <a:bodyPr/>
                    <a:lstStyle/>
                    <a:p>
                      <a:endParaRPr lang="tr-TR"/>
                    </a:p>
                  </a:txBody>
                  <a:tcPr/>
                </a:tc>
              </a:tr>
              <a:tr h="290732">
                <a:tc>
                  <a:txBody>
                    <a:bodyPr/>
                    <a:lstStyle/>
                    <a:p>
                      <a:pPr marL="116840">
                        <a:spcAft>
                          <a:spcPts val="0"/>
                        </a:spcAft>
                      </a:pPr>
                      <a:endParaRPr lang="tr-TR" sz="2000" b="0" dirty="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tr-TR" sz="2000" b="0" dirty="0" smtClean="0">
                          <a:effectLst/>
                          <a:latin typeface="Times New Roman"/>
                          <a:ea typeface="Times New Roman"/>
                        </a:rPr>
                        <a:t>2017-2018</a:t>
                      </a:r>
                      <a:endParaRPr lang="tr-TR" sz="2000" b="0" dirty="0">
                        <a:effectLst/>
                        <a:latin typeface="Times New Roman"/>
                        <a:ea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732">
                <a:tc>
                  <a:txBody>
                    <a:bodyPr/>
                    <a:lstStyle/>
                    <a:p>
                      <a:pPr marL="116840" marR="0" indent="0" algn="l" defTabSz="914400" rtl="0" eaLnBrk="1" fontAlgn="auto" latinLnBrk="0" hangingPunct="1">
                        <a:lnSpc>
                          <a:spcPct val="100000"/>
                        </a:lnSpc>
                        <a:spcBef>
                          <a:spcPts val="0"/>
                        </a:spcBef>
                        <a:spcAft>
                          <a:spcPts val="0"/>
                        </a:spcAft>
                        <a:buClrTx/>
                        <a:buSzTx/>
                        <a:buFontTx/>
                        <a:buNone/>
                        <a:tabLst/>
                        <a:defRPr/>
                      </a:pPr>
                      <a:r>
                        <a:rPr lang="tr-TR" sz="2000" b="0" dirty="0" smtClean="0">
                          <a:effectLst/>
                          <a:latin typeface="+mn-lt"/>
                          <a:ea typeface="Times New Roman"/>
                        </a:rPr>
                        <a:t>Müdür</a:t>
                      </a:r>
                      <a:endParaRPr lang="tr-TR" sz="2000" b="0" dirty="0" smtClean="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tr-TR" sz="2000" b="0" dirty="0" smtClean="0">
                          <a:effectLst/>
                          <a:latin typeface="Times New Roman"/>
                          <a:ea typeface="Times New Roman"/>
                        </a:rPr>
                        <a:t>1</a:t>
                      </a:r>
                      <a:endParaRPr lang="tr-TR" sz="2000" b="0" dirty="0">
                        <a:effectLst/>
                        <a:latin typeface="Times New Roman"/>
                        <a:ea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732">
                <a:tc>
                  <a:txBody>
                    <a:bodyPr/>
                    <a:lstStyle/>
                    <a:p>
                      <a:pPr marL="116840">
                        <a:spcAft>
                          <a:spcPts val="0"/>
                        </a:spcAft>
                      </a:pPr>
                      <a:r>
                        <a:rPr lang="tr-TR" sz="2000" b="0" dirty="0" smtClean="0">
                          <a:effectLst/>
                          <a:latin typeface="Times New Roman"/>
                          <a:ea typeface="Times New Roman"/>
                        </a:rPr>
                        <a:t>Müdür Başyardımcısı</a:t>
                      </a:r>
                      <a:endParaRPr lang="tr-TR" sz="2000" b="0" dirty="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tr-TR" sz="2000" b="0" dirty="0" smtClean="0">
                          <a:effectLst/>
                          <a:latin typeface="Times New Roman"/>
                          <a:ea typeface="Times New Roman"/>
                        </a:rPr>
                        <a:t>1</a:t>
                      </a:r>
                      <a:endParaRPr lang="tr-TR" sz="2000" b="0" dirty="0">
                        <a:effectLst/>
                        <a:latin typeface="Times New Roman"/>
                        <a:ea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732">
                <a:tc>
                  <a:txBody>
                    <a:bodyPr/>
                    <a:lstStyle/>
                    <a:p>
                      <a:pPr marL="116840">
                        <a:spcAft>
                          <a:spcPts val="0"/>
                        </a:spcAft>
                      </a:pPr>
                      <a:r>
                        <a:rPr lang="tr-TR" sz="2000" b="0" dirty="0" smtClean="0">
                          <a:effectLst/>
                          <a:latin typeface="Calibri"/>
                          <a:ea typeface="Times New Roman"/>
                        </a:rPr>
                        <a:t>Müdür</a:t>
                      </a:r>
                      <a:r>
                        <a:rPr lang="tr-TR" sz="2000" b="0" baseline="0" dirty="0" smtClean="0">
                          <a:effectLst/>
                          <a:latin typeface="Calibri"/>
                          <a:ea typeface="Times New Roman"/>
                        </a:rPr>
                        <a:t> Yardımcısı</a:t>
                      </a:r>
                      <a:endParaRPr lang="tr-TR" sz="2000" b="0" dirty="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tr-TR" sz="2000" b="0" dirty="0" smtClean="0">
                          <a:effectLst/>
                          <a:latin typeface="Times New Roman"/>
                          <a:ea typeface="Times New Roman"/>
                        </a:rPr>
                        <a:t>4</a:t>
                      </a:r>
                      <a:endParaRPr lang="tr-TR" sz="2000" b="0" dirty="0">
                        <a:effectLst/>
                        <a:latin typeface="Times New Roman"/>
                        <a:ea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732">
                <a:tc>
                  <a:txBody>
                    <a:bodyPr/>
                    <a:lstStyle/>
                    <a:p>
                      <a:pPr marL="116840">
                        <a:spcAft>
                          <a:spcPts val="0"/>
                        </a:spcAft>
                      </a:pPr>
                      <a:r>
                        <a:rPr lang="tr-TR" sz="2000" b="0" dirty="0" smtClean="0">
                          <a:effectLst/>
                          <a:latin typeface="Times New Roman"/>
                          <a:ea typeface="Times New Roman"/>
                        </a:rPr>
                        <a:t>Öğretmen</a:t>
                      </a:r>
                      <a:endParaRPr lang="tr-TR" sz="2000" b="0" dirty="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BE5F1"/>
                    </a:solidFill>
                  </a:tcPr>
                </a:tc>
                <a:tc>
                  <a:txBody>
                    <a:bodyPr/>
                    <a:lstStyle/>
                    <a:p>
                      <a:pPr algn="ctr">
                        <a:spcAft>
                          <a:spcPts val="0"/>
                        </a:spcAft>
                      </a:pPr>
                      <a:r>
                        <a:rPr lang="tr-TR" sz="2000" b="0" dirty="0" smtClean="0">
                          <a:effectLst/>
                          <a:latin typeface="Times New Roman"/>
                          <a:ea typeface="Times New Roman"/>
                        </a:rPr>
                        <a:t>51</a:t>
                      </a:r>
                      <a:endParaRPr lang="tr-TR" sz="2000" b="0" dirty="0">
                        <a:effectLst/>
                        <a:latin typeface="Times New Roman"/>
                        <a:ea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BE5F1"/>
                    </a:solidFill>
                  </a:tcPr>
                </a:tc>
              </a:tr>
              <a:tr h="341156">
                <a:tc>
                  <a:txBody>
                    <a:bodyPr/>
                    <a:lstStyle/>
                    <a:p>
                      <a:pPr marL="116840" marR="0" indent="0" algn="l" defTabSz="914400" rtl="0" eaLnBrk="1" fontAlgn="auto" latinLnBrk="0" hangingPunct="1">
                        <a:lnSpc>
                          <a:spcPct val="100000"/>
                        </a:lnSpc>
                        <a:spcBef>
                          <a:spcPts val="0"/>
                        </a:spcBef>
                        <a:spcAft>
                          <a:spcPts val="0"/>
                        </a:spcAft>
                        <a:buClrTx/>
                        <a:buSzTx/>
                        <a:buFontTx/>
                        <a:buNone/>
                        <a:tabLst/>
                        <a:defRPr/>
                      </a:pPr>
                      <a:r>
                        <a:rPr lang="tr-TR" sz="2000" b="0" dirty="0" smtClean="0">
                          <a:effectLst/>
                          <a:latin typeface="+mn-lt"/>
                          <a:ea typeface="Times New Roman"/>
                        </a:rPr>
                        <a:t>Memur</a:t>
                      </a:r>
                      <a:endParaRPr lang="tr-TR" sz="2000" b="0" dirty="0" smtClean="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tr-TR" sz="2000" b="0" kern="1200" dirty="0" smtClean="0">
                          <a:solidFill>
                            <a:schemeClr val="tx1"/>
                          </a:solidFill>
                          <a:effectLst/>
                          <a:latin typeface="Calibri"/>
                          <a:ea typeface="Times New Roman"/>
                          <a:cs typeface="+mn-cs"/>
                        </a:rPr>
                        <a:t>1</a:t>
                      </a:r>
                      <a:endParaRPr lang="tr-TR" sz="2000" b="0" kern="1200" dirty="0">
                        <a:solidFill>
                          <a:schemeClr val="tx1"/>
                        </a:solidFill>
                        <a:effectLst/>
                        <a:latin typeface="Calibri"/>
                        <a:ea typeface="Times New Roman"/>
                        <a:cs typeface="+mn-cs"/>
                      </a:endParaRPr>
                    </a:p>
                  </a:txBody>
                  <a:tcPr marT="7144"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41156">
                <a:tc>
                  <a:txBody>
                    <a:bodyPr/>
                    <a:lstStyle/>
                    <a:p>
                      <a:pPr marL="116840">
                        <a:spcAft>
                          <a:spcPts val="0"/>
                        </a:spcAft>
                      </a:pPr>
                      <a:r>
                        <a:rPr lang="tr-TR" sz="2000" b="0" dirty="0">
                          <a:effectLst/>
                          <a:latin typeface="Calibri"/>
                          <a:ea typeface="Times New Roman"/>
                        </a:rPr>
                        <a:t>Hizmetli</a:t>
                      </a:r>
                      <a:endParaRPr lang="tr-TR" sz="2000" b="0" dirty="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BE5F1"/>
                    </a:solidFill>
                  </a:tcPr>
                </a:tc>
                <a:tc>
                  <a:txBody>
                    <a:bodyPr/>
                    <a:lstStyle/>
                    <a:p>
                      <a:pPr marL="0" algn="ctr" defTabSz="914400" rtl="0" eaLnBrk="1" latinLnBrk="0" hangingPunct="1">
                        <a:lnSpc>
                          <a:spcPct val="115000"/>
                        </a:lnSpc>
                        <a:spcAft>
                          <a:spcPts val="0"/>
                        </a:spcAft>
                      </a:pPr>
                      <a:r>
                        <a:rPr lang="tr-TR" sz="2000" b="0" kern="1200" dirty="0" smtClean="0">
                          <a:solidFill>
                            <a:schemeClr val="tx1"/>
                          </a:solidFill>
                          <a:effectLst/>
                          <a:latin typeface="Calibri"/>
                          <a:ea typeface="Times New Roman"/>
                          <a:cs typeface="+mn-cs"/>
                        </a:rPr>
                        <a:t>3</a:t>
                      </a:r>
                      <a:endParaRPr lang="tr-TR" sz="2000" b="0" kern="1200" dirty="0">
                        <a:solidFill>
                          <a:schemeClr val="tx1"/>
                        </a:solidFill>
                        <a:effectLst/>
                        <a:latin typeface="Calibri"/>
                        <a:ea typeface="Times New Roman"/>
                        <a:cs typeface="+mn-cs"/>
                      </a:endParaRPr>
                    </a:p>
                  </a:txBody>
                  <a:tcPr marT="7144"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BE5F1"/>
                    </a:solidFill>
                  </a:tcPr>
                </a:tc>
              </a:tr>
              <a:tr h="341156">
                <a:tc>
                  <a:txBody>
                    <a:bodyPr/>
                    <a:lstStyle/>
                    <a:p>
                      <a:pPr marL="116840">
                        <a:spcAft>
                          <a:spcPts val="0"/>
                        </a:spcAft>
                      </a:pPr>
                      <a:r>
                        <a:rPr lang="tr-TR" sz="2000" b="0" dirty="0" smtClean="0">
                          <a:effectLst/>
                          <a:latin typeface="Times New Roman"/>
                          <a:ea typeface="Times New Roman"/>
                        </a:rPr>
                        <a:t>Gece</a:t>
                      </a:r>
                      <a:r>
                        <a:rPr lang="tr-TR" sz="2000" b="0" baseline="0" dirty="0" smtClean="0">
                          <a:effectLst/>
                          <a:latin typeface="Times New Roman"/>
                          <a:ea typeface="Times New Roman"/>
                        </a:rPr>
                        <a:t> Bekçisi</a:t>
                      </a:r>
                      <a:endParaRPr lang="tr-TR" sz="2000" b="0" dirty="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BE5F1"/>
                    </a:solidFill>
                  </a:tcPr>
                </a:tc>
                <a:tc>
                  <a:txBody>
                    <a:bodyPr/>
                    <a:lstStyle/>
                    <a:p>
                      <a:pPr marL="0" algn="ctr" defTabSz="914400" rtl="0" eaLnBrk="1" latinLnBrk="0" hangingPunct="1">
                        <a:lnSpc>
                          <a:spcPct val="115000"/>
                        </a:lnSpc>
                        <a:spcAft>
                          <a:spcPts val="0"/>
                        </a:spcAft>
                      </a:pPr>
                      <a:r>
                        <a:rPr lang="tr-TR" sz="2000" b="0" kern="1200" dirty="0" smtClean="0">
                          <a:solidFill>
                            <a:schemeClr val="tx1"/>
                          </a:solidFill>
                          <a:effectLst/>
                          <a:latin typeface="Calibri"/>
                          <a:ea typeface="Times New Roman"/>
                          <a:cs typeface="+mn-cs"/>
                        </a:rPr>
                        <a:t>1</a:t>
                      </a:r>
                      <a:endParaRPr lang="tr-TR" sz="2000" b="0" kern="1200" dirty="0">
                        <a:solidFill>
                          <a:schemeClr val="tx1"/>
                        </a:solidFill>
                        <a:effectLst/>
                        <a:latin typeface="Calibri"/>
                        <a:ea typeface="Times New Roman"/>
                        <a:cs typeface="+mn-cs"/>
                      </a:endParaRPr>
                    </a:p>
                  </a:txBody>
                  <a:tcPr marT="7144"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BE5F1"/>
                    </a:solidFill>
                  </a:tcPr>
                </a:tc>
              </a:tr>
            </a:tbl>
          </a:graphicData>
        </a:graphic>
      </p:graphicFrame>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 </a:t>
            </a:r>
            <a:r>
              <a:rPr lang="tr-TR" dirty="0">
                <a:solidFill>
                  <a:schemeClr val="bg1">
                    <a:lumMod val="75000"/>
                  </a:schemeClr>
                </a:solidFill>
              </a:rPr>
              <a:t>2 -</a:t>
            </a:r>
          </a:p>
          <a:p>
            <a:pPr algn="l"/>
            <a:r>
              <a:rPr lang="tr-TR" sz="1300" dirty="0" smtClean="0">
                <a:solidFill>
                  <a:schemeClr val="tx1"/>
                </a:solidFill>
              </a:rPr>
              <a:t>- </a:t>
            </a:r>
            <a:fld id="{9D8F4175-962E-41E7-A50F-4ADF61DA32C9}" type="slidenum">
              <a:rPr lang="tr-TR" smtClean="0">
                <a:solidFill>
                  <a:schemeClr val="tx1"/>
                </a:solidFill>
              </a:rPr>
              <a:pPr algn="l"/>
              <a:t>10</a:t>
            </a:fld>
            <a:r>
              <a:rPr lang="tr-TR" sz="1300" dirty="0" smtClean="0">
                <a:solidFill>
                  <a:schemeClr val="tx1"/>
                </a:solidFill>
              </a:rPr>
              <a:t> -</a:t>
            </a:r>
            <a:endParaRPr lang="tr-TR" sz="1300" dirty="0">
              <a:solidFill>
                <a:schemeClr val="tx1"/>
              </a:solidFill>
            </a:endParaRPr>
          </a:p>
        </p:txBody>
      </p:sp>
      <p:sp>
        <p:nvSpPr>
          <p:cNvPr id="10" name="9 Metin kutusu"/>
          <p:cNvSpPr txBox="1"/>
          <p:nvPr/>
        </p:nvSpPr>
        <p:spPr>
          <a:xfrm>
            <a:off x="785786" y="642918"/>
            <a:ext cx="6984776" cy="523220"/>
          </a:xfrm>
          <a:prstGeom prst="rect">
            <a:avLst/>
          </a:prstGeom>
          <a:noFill/>
        </p:spPr>
        <p:txBody>
          <a:bodyPr wrap="square" rtlCol="0">
            <a:spAutoFit/>
          </a:bodyPr>
          <a:lstStyle/>
          <a:p>
            <a:r>
              <a:rPr lang="tr-TR" sz="2800" dirty="0" smtClean="0"/>
              <a:t>TANITIM</a:t>
            </a:r>
            <a:endParaRPr lang="tr-TR" sz="28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11</a:t>
            </a:fld>
            <a:r>
              <a:rPr lang="tr-TR" sz="1300" dirty="0" smtClean="0">
                <a:solidFill>
                  <a:schemeClr val="tx1"/>
                </a:solidFill>
              </a:rPr>
              <a:t> -</a:t>
            </a:r>
            <a:endParaRPr lang="tr-TR" sz="1300" dirty="0">
              <a:solidFill>
                <a:schemeClr val="tx1"/>
              </a:solidFill>
            </a:endParaRPr>
          </a:p>
        </p:txBody>
      </p:sp>
      <p:pic>
        <p:nvPicPr>
          <p:cNvPr id="3074" name="Picture 2" descr="C:\Users\hsylmz\Desktop\k12\okul\2.jpeg"/>
          <p:cNvPicPr>
            <a:picLocks noChangeAspect="1" noChangeArrowheads="1"/>
          </p:cNvPicPr>
          <p:nvPr/>
        </p:nvPicPr>
        <p:blipFill>
          <a:blip r:embed="rId3"/>
          <a:srcRect/>
          <a:stretch>
            <a:fillRect/>
          </a:stretch>
        </p:blipFill>
        <p:spPr bwMode="auto">
          <a:xfrm>
            <a:off x="928662" y="928670"/>
            <a:ext cx="7286676" cy="5465006"/>
          </a:xfrm>
          <a:prstGeom prst="rect">
            <a:avLst/>
          </a:prstGeom>
          <a:noFill/>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 </a:t>
            </a:r>
            <a:r>
              <a:rPr lang="tr-TR" dirty="0">
                <a:solidFill>
                  <a:schemeClr val="bg1">
                    <a:lumMod val="75000"/>
                  </a:schemeClr>
                </a:solidFill>
              </a:rPr>
              <a:t>2 -</a:t>
            </a:r>
          </a:p>
        </p:txBody>
      </p:sp>
      <p:sp>
        <p:nvSpPr>
          <p:cNvPr id="10" name="9 Metin kutusu"/>
          <p:cNvSpPr txBox="1"/>
          <p:nvPr/>
        </p:nvSpPr>
        <p:spPr>
          <a:xfrm>
            <a:off x="785786" y="357166"/>
            <a:ext cx="6984776" cy="523220"/>
          </a:xfrm>
          <a:prstGeom prst="rect">
            <a:avLst/>
          </a:prstGeom>
          <a:noFill/>
        </p:spPr>
        <p:txBody>
          <a:bodyPr wrap="square" rtlCol="0">
            <a:spAutoFit/>
          </a:bodyPr>
          <a:lstStyle/>
          <a:p>
            <a:r>
              <a:rPr lang="tr-TR" sz="2800" dirty="0" smtClean="0"/>
              <a:t>TANITIM</a:t>
            </a:r>
            <a:endParaRPr lang="tr-TR" sz="2800" dirty="0"/>
          </a:p>
        </p:txBody>
      </p:sp>
      <p:graphicFrame>
        <p:nvGraphicFramePr>
          <p:cNvPr id="17" name="16 Tablo"/>
          <p:cNvGraphicFramePr>
            <a:graphicFrameLocks noGrp="1"/>
          </p:cNvGraphicFramePr>
          <p:nvPr>
            <p:extLst>
              <p:ext uri="{D42A27DB-BD31-4B8C-83A1-F6EECF244321}">
                <p14:modId xmlns:p14="http://schemas.microsoft.com/office/powerpoint/2010/main" xmlns="" val="3811571770"/>
              </p:ext>
            </p:extLst>
          </p:nvPr>
        </p:nvGraphicFramePr>
        <p:xfrm>
          <a:off x="428596" y="785794"/>
          <a:ext cx="7929618" cy="5401961"/>
        </p:xfrm>
        <a:graphic>
          <a:graphicData uri="http://schemas.openxmlformats.org/drawingml/2006/table">
            <a:tbl>
              <a:tblPr/>
              <a:tblGrid>
                <a:gridCol w="1353170"/>
                <a:gridCol w="1421284"/>
                <a:gridCol w="1226073"/>
                <a:gridCol w="1252659"/>
                <a:gridCol w="1124746"/>
                <a:gridCol w="1551686"/>
              </a:tblGrid>
              <a:tr h="460555">
                <a:tc gridSpan="3">
                  <a:txBody>
                    <a:bodyPr/>
                    <a:lstStyle/>
                    <a:p>
                      <a:pPr algn="ctr">
                        <a:lnSpc>
                          <a:spcPct val="115000"/>
                        </a:lnSpc>
                        <a:spcAft>
                          <a:spcPts val="0"/>
                        </a:spcAft>
                      </a:pPr>
                      <a:r>
                        <a:rPr lang="tr-TR" sz="2000" b="1" dirty="0" smtClean="0">
                          <a:latin typeface="Calibri"/>
                          <a:ea typeface="Calibri"/>
                          <a:cs typeface="Times New Roman"/>
                        </a:rPr>
                        <a:t>AHMET</a:t>
                      </a:r>
                      <a:r>
                        <a:rPr lang="tr-TR" sz="2000" b="1" baseline="0" dirty="0" smtClean="0">
                          <a:latin typeface="Calibri"/>
                          <a:ea typeface="Calibri"/>
                          <a:cs typeface="Times New Roman"/>
                        </a:rPr>
                        <a:t> ERKUL</a:t>
                      </a:r>
                      <a:r>
                        <a:rPr lang="tr-TR" sz="2000" b="1" dirty="0" smtClean="0">
                          <a:latin typeface="Calibri"/>
                          <a:ea typeface="Calibri"/>
                          <a:cs typeface="Times New Roman"/>
                        </a:rPr>
                        <a:t> M.T.A.L</a:t>
                      </a:r>
                      <a:endParaRPr lang="tr-TR" sz="2000" dirty="0">
                        <a:latin typeface="Calibri"/>
                        <a:ea typeface="Calibri"/>
                        <a:cs typeface="Times New Roman"/>
                      </a:endParaRPr>
                    </a:p>
                  </a:txBody>
                  <a:tcPr marL="46499" marR="4649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tr-TR"/>
                    </a:p>
                  </a:txBody>
                  <a:tcPr/>
                </a:tc>
                <a:tc hMerge="1">
                  <a:txBody>
                    <a:bodyPr/>
                    <a:lstStyle/>
                    <a:p>
                      <a:endParaRPr lang="tr-TR"/>
                    </a:p>
                  </a:txBody>
                  <a:tcPr/>
                </a:tc>
                <a:tc gridSpan="3">
                  <a:txBody>
                    <a:bodyPr/>
                    <a:lstStyle/>
                    <a:p>
                      <a:pPr algn="ctr">
                        <a:lnSpc>
                          <a:spcPct val="115000"/>
                        </a:lnSpc>
                        <a:spcAft>
                          <a:spcPts val="0"/>
                        </a:spcAft>
                      </a:pPr>
                      <a:r>
                        <a:rPr lang="tr-TR" sz="2000" b="1" dirty="0" smtClean="0">
                          <a:latin typeface="Calibri"/>
                          <a:ea typeface="Calibri"/>
                          <a:cs typeface="Times New Roman"/>
                        </a:rPr>
                        <a:t>Mesleki Eğitim Merkezi</a:t>
                      </a:r>
                      <a:endParaRPr lang="tr-TR" sz="2000" dirty="0">
                        <a:latin typeface="Calibri"/>
                        <a:ea typeface="Calibri"/>
                        <a:cs typeface="Times New Roman"/>
                      </a:endParaRPr>
                    </a:p>
                  </a:txBody>
                  <a:tcPr marL="46499" marR="4649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tr-TR"/>
                    </a:p>
                  </a:txBody>
                  <a:tcPr/>
                </a:tc>
                <a:tc hMerge="1">
                  <a:txBody>
                    <a:bodyPr/>
                    <a:lstStyle/>
                    <a:p>
                      <a:endParaRPr lang="tr-TR"/>
                    </a:p>
                  </a:txBody>
                  <a:tcPr/>
                </a:tc>
              </a:tr>
              <a:tr h="539577">
                <a:tc>
                  <a:txBody>
                    <a:bodyPr/>
                    <a:lstStyle/>
                    <a:p>
                      <a:pPr>
                        <a:lnSpc>
                          <a:spcPct val="115000"/>
                        </a:lnSpc>
                        <a:spcAft>
                          <a:spcPts val="0"/>
                        </a:spcAft>
                      </a:pPr>
                      <a:r>
                        <a:rPr lang="tr-TR" sz="1800" b="1" i="1" dirty="0">
                          <a:latin typeface="Calibri"/>
                          <a:ea typeface="Calibri"/>
                          <a:cs typeface="Times New Roman"/>
                        </a:rPr>
                        <a:t>Alanı</a:t>
                      </a:r>
                    </a:p>
                  </a:txBody>
                  <a:tcPr marL="46499" marR="4649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nSpc>
                          <a:spcPct val="115000"/>
                        </a:lnSpc>
                        <a:spcAft>
                          <a:spcPts val="0"/>
                        </a:spcAft>
                      </a:pPr>
                      <a:r>
                        <a:rPr lang="tr-TR" sz="1800" b="1" i="1" dirty="0">
                          <a:latin typeface="Calibri"/>
                          <a:ea typeface="Calibri"/>
                          <a:cs typeface="Times New Roman"/>
                        </a:rPr>
                        <a:t>Dalı</a:t>
                      </a:r>
                    </a:p>
                  </a:txBody>
                  <a:tcPr marL="46499" marR="46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nSpc>
                          <a:spcPct val="115000"/>
                        </a:lnSpc>
                        <a:spcAft>
                          <a:spcPts val="0"/>
                        </a:spcAft>
                      </a:pPr>
                      <a:r>
                        <a:rPr lang="tr-TR" sz="1800" b="1" i="1" dirty="0">
                          <a:latin typeface="Calibri"/>
                          <a:ea typeface="Calibri"/>
                          <a:cs typeface="Times New Roman"/>
                        </a:rPr>
                        <a:t>Öğrenci Sayısı</a:t>
                      </a:r>
                    </a:p>
                  </a:txBody>
                  <a:tcPr marL="46499" marR="464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nSpc>
                          <a:spcPct val="115000"/>
                        </a:lnSpc>
                        <a:spcAft>
                          <a:spcPts val="0"/>
                        </a:spcAft>
                      </a:pPr>
                      <a:r>
                        <a:rPr lang="tr-TR" sz="1800" b="1" i="1" dirty="0">
                          <a:latin typeface="Calibri"/>
                          <a:ea typeface="Calibri"/>
                          <a:cs typeface="Times New Roman"/>
                        </a:rPr>
                        <a:t>Alanı</a:t>
                      </a:r>
                    </a:p>
                  </a:txBody>
                  <a:tcPr marL="46499" marR="4649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nSpc>
                          <a:spcPct val="115000"/>
                        </a:lnSpc>
                        <a:spcAft>
                          <a:spcPts val="0"/>
                        </a:spcAft>
                      </a:pPr>
                      <a:r>
                        <a:rPr lang="tr-TR" sz="1800" b="1" i="1">
                          <a:latin typeface="Calibri"/>
                          <a:ea typeface="Calibri"/>
                          <a:cs typeface="Times New Roman"/>
                        </a:rPr>
                        <a:t>Dalı</a:t>
                      </a:r>
                    </a:p>
                  </a:txBody>
                  <a:tcPr marL="46499" marR="46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nSpc>
                          <a:spcPct val="115000"/>
                        </a:lnSpc>
                        <a:spcAft>
                          <a:spcPts val="0"/>
                        </a:spcAft>
                      </a:pPr>
                      <a:r>
                        <a:rPr lang="tr-TR" sz="1800" b="1" i="1" dirty="0">
                          <a:latin typeface="Calibri"/>
                          <a:ea typeface="Calibri"/>
                          <a:cs typeface="Times New Roman"/>
                        </a:rPr>
                        <a:t>Öğrenci Sayısı</a:t>
                      </a:r>
                    </a:p>
                  </a:txBody>
                  <a:tcPr marL="46499" marR="464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1141629">
                <a:tc>
                  <a:txBody>
                    <a:bodyPr/>
                    <a:lstStyle/>
                    <a:p>
                      <a:pPr>
                        <a:lnSpc>
                          <a:spcPct val="115000"/>
                        </a:lnSpc>
                        <a:spcAft>
                          <a:spcPts val="0"/>
                        </a:spcAft>
                      </a:pPr>
                      <a:r>
                        <a:rPr lang="tr-TR" sz="1800" dirty="0">
                          <a:latin typeface="Calibri"/>
                          <a:ea typeface="Calibri"/>
                          <a:cs typeface="Times New Roman"/>
                        </a:rPr>
                        <a:t>Muhasebe ve Finansman </a:t>
                      </a:r>
                    </a:p>
                  </a:txBody>
                  <a:tcPr marL="46499" marR="4649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nSpc>
                          <a:spcPct val="115000"/>
                        </a:lnSpc>
                        <a:spcAft>
                          <a:spcPts val="0"/>
                        </a:spcAft>
                      </a:pPr>
                      <a:r>
                        <a:rPr lang="tr-TR" sz="1800" dirty="0">
                          <a:latin typeface="Calibri"/>
                          <a:ea typeface="Calibri"/>
                          <a:cs typeface="Times New Roman"/>
                        </a:rPr>
                        <a:t>Dış </a:t>
                      </a:r>
                      <a:r>
                        <a:rPr lang="tr-TR" sz="1800" dirty="0" smtClean="0">
                          <a:latin typeface="Calibri"/>
                          <a:ea typeface="Calibri"/>
                          <a:cs typeface="Times New Roman"/>
                        </a:rPr>
                        <a:t>Ticaret</a:t>
                      </a:r>
                      <a:endParaRPr lang="tr-TR" sz="1800"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tr-TR" sz="1800" b="1" dirty="0" smtClean="0">
                          <a:latin typeface="Calibri"/>
                          <a:ea typeface="Calibri"/>
                          <a:cs typeface="Times New Roman"/>
                        </a:rPr>
                        <a:t>K=18</a:t>
                      </a:r>
                      <a:br>
                        <a:rPr lang="tr-TR" sz="1800" b="1" dirty="0" smtClean="0">
                          <a:latin typeface="Calibri"/>
                          <a:ea typeface="Calibri"/>
                          <a:cs typeface="Times New Roman"/>
                        </a:rPr>
                      </a:br>
                      <a:r>
                        <a:rPr lang="tr-TR" sz="1800" b="1" dirty="0" smtClean="0">
                          <a:latin typeface="Calibri"/>
                          <a:ea typeface="Calibri"/>
                          <a:cs typeface="Times New Roman"/>
                        </a:rPr>
                        <a:t>E=15</a:t>
                      </a:r>
                      <a:br>
                        <a:rPr lang="tr-TR" sz="1800" b="1" dirty="0" smtClean="0">
                          <a:latin typeface="Calibri"/>
                          <a:ea typeface="Calibri"/>
                          <a:cs typeface="Times New Roman"/>
                        </a:rPr>
                      </a:br>
                      <a:r>
                        <a:rPr lang="tr-TR" sz="1800" b="1" dirty="0" smtClean="0">
                          <a:solidFill>
                            <a:srgbClr val="FF0000"/>
                          </a:solidFill>
                          <a:latin typeface="Calibri"/>
                          <a:ea typeface="Calibri"/>
                          <a:cs typeface="Times New Roman"/>
                        </a:rPr>
                        <a:t>T=33</a:t>
                      </a:r>
                      <a:endParaRPr lang="tr-TR" sz="1800" b="1" dirty="0">
                        <a:solidFill>
                          <a:srgbClr val="FF0000"/>
                        </a:solidFill>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nSpc>
                          <a:spcPct val="115000"/>
                        </a:lnSpc>
                        <a:spcAft>
                          <a:spcPts val="0"/>
                        </a:spcAft>
                      </a:pPr>
                      <a:r>
                        <a:rPr lang="tr-TR" sz="1800" dirty="0">
                          <a:latin typeface="Calibri"/>
                          <a:ea typeface="Calibri"/>
                          <a:cs typeface="Times New Roman"/>
                        </a:rPr>
                        <a:t>Muhasebe ve Finansman </a:t>
                      </a:r>
                    </a:p>
                  </a:txBody>
                  <a:tcPr marL="46499" marR="4649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nSpc>
                          <a:spcPct val="115000"/>
                        </a:lnSpc>
                        <a:spcAft>
                          <a:spcPts val="0"/>
                        </a:spcAft>
                      </a:pPr>
                      <a:r>
                        <a:rPr lang="tr-TR" sz="1800" dirty="0" smtClean="0">
                          <a:latin typeface="Calibri"/>
                          <a:ea typeface="Calibri"/>
                          <a:cs typeface="Times New Roman"/>
                        </a:rPr>
                        <a:t>Muhasebe</a:t>
                      </a:r>
                      <a:endParaRPr lang="tr-TR" sz="1800"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800" b="1" dirty="0" smtClean="0">
                          <a:latin typeface="+mn-lt"/>
                          <a:ea typeface="Calibri"/>
                          <a:cs typeface="Times New Roman"/>
                        </a:rPr>
                        <a:t>K=15</a:t>
                      </a:r>
                      <a:r>
                        <a:rPr lang="tr-TR" sz="1800" b="1" dirty="0" smtClean="0">
                          <a:latin typeface="+mn-lt"/>
                          <a:ea typeface="Calibri"/>
                          <a:cs typeface="Times New Roman"/>
                        </a:rPr>
                        <a:t/>
                      </a:r>
                      <a:br>
                        <a:rPr lang="tr-TR" sz="1800" b="1" dirty="0" smtClean="0">
                          <a:latin typeface="+mn-lt"/>
                          <a:ea typeface="Calibri"/>
                          <a:cs typeface="Times New Roman"/>
                        </a:rPr>
                      </a:br>
                      <a:r>
                        <a:rPr lang="tr-TR" sz="1800" b="1" dirty="0" smtClean="0">
                          <a:latin typeface="+mn-lt"/>
                          <a:ea typeface="Calibri"/>
                          <a:cs typeface="Times New Roman"/>
                        </a:rPr>
                        <a:t>E=35</a:t>
                      </a:r>
                      <a:r>
                        <a:rPr lang="tr-TR" sz="1800" b="1" dirty="0" smtClean="0">
                          <a:latin typeface="+mn-lt"/>
                          <a:ea typeface="Calibri"/>
                          <a:cs typeface="Times New Roman"/>
                        </a:rPr>
                        <a:t/>
                      </a:r>
                      <a:br>
                        <a:rPr lang="tr-TR" sz="1800" b="1" dirty="0" smtClean="0">
                          <a:latin typeface="+mn-lt"/>
                          <a:ea typeface="Calibri"/>
                          <a:cs typeface="Times New Roman"/>
                        </a:rPr>
                      </a:br>
                      <a:r>
                        <a:rPr lang="tr-TR" sz="1800" b="1" dirty="0" smtClean="0">
                          <a:solidFill>
                            <a:srgbClr val="FF0000"/>
                          </a:solidFill>
                          <a:latin typeface="+mn-lt"/>
                          <a:ea typeface="Calibri"/>
                          <a:cs typeface="Times New Roman"/>
                        </a:rPr>
                        <a:t>T=50</a:t>
                      </a:r>
                      <a:endParaRPr lang="tr-TR" sz="1800" b="1" dirty="0" smtClean="0">
                        <a:solidFill>
                          <a:srgbClr val="FF0000"/>
                        </a:solidFill>
                        <a:latin typeface="+mn-lt"/>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tr-TR" sz="1800" b="1" dirty="0" smtClean="0">
                        <a:latin typeface="+mn-lt"/>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1147099">
                <a:tc>
                  <a:txBody>
                    <a:bodyPr/>
                    <a:lstStyle/>
                    <a:p>
                      <a:pPr>
                        <a:lnSpc>
                          <a:spcPct val="115000"/>
                        </a:lnSpc>
                        <a:spcAft>
                          <a:spcPts val="0"/>
                        </a:spcAft>
                      </a:pPr>
                      <a:r>
                        <a:rPr lang="tr-TR" sz="1800" dirty="0" smtClean="0">
                          <a:latin typeface="+mn-lt"/>
                          <a:ea typeface="Calibri"/>
                          <a:cs typeface="Times New Roman"/>
                        </a:rPr>
                        <a:t>Muhasebe ve Finansman </a:t>
                      </a:r>
                      <a:endParaRPr lang="tr-TR" sz="1800" dirty="0">
                        <a:latin typeface="+mn-lt"/>
                        <a:ea typeface="Calibri"/>
                        <a:cs typeface="Times New Roman"/>
                      </a:endParaRPr>
                    </a:p>
                  </a:txBody>
                  <a:tcPr marL="46499" marR="4649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nSpc>
                          <a:spcPct val="115000"/>
                        </a:lnSpc>
                        <a:spcAft>
                          <a:spcPts val="0"/>
                        </a:spcAft>
                      </a:pPr>
                      <a:r>
                        <a:rPr lang="tr-TR" sz="1800" dirty="0" smtClean="0">
                          <a:latin typeface="Calibri"/>
                          <a:ea typeface="Calibri"/>
                          <a:cs typeface="Times New Roman"/>
                        </a:rPr>
                        <a:t>Muhasebe</a:t>
                      </a:r>
                      <a:endParaRPr lang="tr-TR" sz="1800"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800" b="1" dirty="0" smtClean="0">
                          <a:latin typeface="+mn-lt"/>
                          <a:ea typeface="Calibri"/>
                          <a:cs typeface="Times New Roman"/>
                        </a:rPr>
                        <a:t>K=52</a:t>
                      </a:r>
                      <a:br>
                        <a:rPr lang="tr-TR" sz="1800" b="1" dirty="0" smtClean="0">
                          <a:latin typeface="+mn-lt"/>
                          <a:ea typeface="Calibri"/>
                          <a:cs typeface="Times New Roman"/>
                        </a:rPr>
                      </a:br>
                      <a:r>
                        <a:rPr lang="tr-TR" sz="1800" b="1" dirty="0" smtClean="0">
                          <a:latin typeface="+mn-lt"/>
                          <a:ea typeface="Calibri"/>
                          <a:cs typeface="Times New Roman"/>
                        </a:rPr>
                        <a:t>E=41</a:t>
                      </a:r>
                      <a:br>
                        <a:rPr lang="tr-TR" sz="1800" b="1" dirty="0" smtClean="0">
                          <a:latin typeface="+mn-lt"/>
                          <a:ea typeface="Calibri"/>
                          <a:cs typeface="Times New Roman"/>
                        </a:rPr>
                      </a:br>
                      <a:r>
                        <a:rPr lang="tr-TR" sz="1800" b="1" dirty="0" smtClean="0">
                          <a:solidFill>
                            <a:srgbClr val="FF0000"/>
                          </a:solidFill>
                          <a:latin typeface="+mn-lt"/>
                          <a:ea typeface="Calibri"/>
                          <a:cs typeface="Times New Roman"/>
                        </a:rPr>
                        <a:t>T=93</a:t>
                      </a:r>
                    </a:p>
                    <a:p>
                      <a:pPr algn="ctr">
                        <a:lnSpc>
                          <a:spcPct val="115000"/>
                        </a:lnSpc>
                        <a:spcAft>
                          <a:spcPts val="0"/>
                        </a:spcAft>
                      </a:pPr>
                      <a:endParaRPr lang="tr-TR" sz="1800" b="1"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rowSpan="2">
                  <a:txBody>
                    <a:bodyPr/>
                    <a:lstStyle/>
                    <a:p>
                      <a:pPr>
                        <a:lnSpc>
                          <a:spcPct val="115000"/>
                        </a:lnSpc>
                        <a:spcAft>
                          <a:spcPts val="0"/>
                        </a:spcAft>
                      </a:pPr>
                      <a:r>
                        <a:rPr lang="tr-TR" sz="1800" dirty="0" smtClean="0">
                          <a:latin typeface="+mn-lt"/>
                          <a:ea typeface="Calibri"/>
                          <a:cs typeface="Times New Roman"/>
                        </a:rPr>
                        <a:t>Bilişim Teknolojileri Alanı</a:t>
                      </a:r>
                      <a:endParaRPr lang="tr-TR" sz="1800" dirty="0">
                        <a:latin typeface="+mn-lt"/>
                        <a:ea typeface="Calibri"/>
                        <a:cs typeface="Times New Roman"/>
                      </a:endParaRPr>
                    </a:p>
                  </a:txBody>
                  <a:tcPr marL="46499" marR="4649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tr-TR" sz="1800" dirty="0" smtClean="0">
                          <a:latin typeface="+mn-lt"/>
                          <a:ea typeface="Calibri"/>
                          <a:cs typeface="Times New Roman"/>
                        </a:rPr>
                        <a:t>Yazılım Geliştirme</a:t>
                      </a:r>
                    </a:p>
                    <a:p>
                      <a:pPr>
                        <a:lnSpc>
                          <a:spcPct val="115000"/>
                        </a:lnSpc>
                        <a:spcAft>
                          <a:spcPts val="0"/>
                        </a:spcAft>
                      </a:pPr>
                      <a:endParaRPr lang="tr-TR" sz="1800"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row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800" b="1" dirty="0" smtClean="0">
                          <a:latin typeface="+mn-lt"/>
                          <a:ea typeface="Calibri"/>
                          <a:cs typeface="Times New Roman"/>
                        </a:rPr>
                        <a:t>K=2</a:t>
                      </a:r>
                      <a:r>
                        <a:rPr lang="tr-TR" sz="1800" b="1" dirty="0" smtClean="0">
                          <a:latin typeface="+mn-lt"/>
                          <a:ea typeface="Calibri"/>
                          <a:cs typeface="Times New Roman"/>
                        </a:rPr>
                        <a:t/>
                      </a:r>
                      <a:br>
                        <a:rPr lang="tr-TR" sz="1800" b="1" dirty="0" smtClean="0">
                          <a:latin typeface="+mn-lt"/>
                          <a:ea typeface="Calibri"/>
                          <a:cs typeface="Times New Roman"/>
                        </a:rPr>
                      </a:br>
                      <a:r>
                        <a:rPr lang="tr-TR" sz="1800" b="1" dirty="0" smtClean="0">
                          <a:latin typeface="+mn-lt"/>
                          <a:ea typeface="Calibri"/>
                          <a:cs typeface="Times New Roman"/>
                        </a:rPr>
                        <a:t>E=14</a:t>
                      </a:r>
                      <a:r>
                        <a:rPr lang="tr-TR" sz="1800" b="1" dirty="0" smtClean="0">
                          <a:latin typeface="+mn-lt"/>
                          <a:ea typeface="Calibri"/>
                          <a:cs typeface="Times New Roman"/>
                        </a:rPr>
                        <a:t/>
                      </a:r>
                      <a:br>
                        <a:rPr lang="tr-TR" sz="1800" b="1" dirty="0" smtClean="0">
                          <a:latin typeface="+mn-lt"/>
                          <a:ea typeface="Calibri"/>
                          <a:cs typeface="Times New Roman"/>
                        </a:rPr>
                      </a:br>
                      <a:r>
                        <a:rPr lang="tr-TR" sz="1800" b="1" dirty="0" smtClean="0">
                          <a:solidFill>
                            <a:srgbClr val="FF0000"/>
                          </a:solidFill>
                          <a:latin typeface="+mn-lt"/>
                          <a:ea typeface="Calibri"/>
                          <a:cs typeface="Times New Roman"/>
                        </a:rPr>
                        <a:t>T=16</a:t>
                      </a:r>
                      <a:endParaRPr lang="tr-TR" sz="1800" b="1" dirty="0" smtClean="0">
                        <a:solidFill>
                          <a:srgbClr val="FF0000"/>
                        </a:solidFill>
                        <a:latin typeface="+mn-lt"/>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tr-TR" sz="1800" b="1" dirty="0" smtClean="0">
                        <a:latin typeface="+mn-lt"/>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tr-TR" sz="1800" b="1" dirty="0" smtClean="0">
                        <a:latin typeface="+mn-lt"/>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975339">
                <a:tc>
                  <a:txBody>
                    <a:bodyPr/>
                    <a:lstStyle/>
                    <a:p>
                      <a:pPr>
                        <a:lnSpc>
                          <a:spcPct val="115000"/>
                        </a:lnSpc>
                        <a:spcAft>
                          <a:spcPts val="0"/>
                        </a:spcAft>
                      </a:pPr>
                      <a:r>
                        <a:rPr lang="tr-TR" sz="1800" dirty="0">
                          <a:latin typeface="Calibri"/>
                          <a:ea typeface="Calibri"/>
                          <a:cs typeface="Times New Roman"/>
                        </a:rPr>
                        <a:t>Bilişim Teknolojileri Alanı</a:t>
                      </a:r>
                    </a:p>
                  </a:txBody>
                  <a:tcPr marL="46499" marR="4649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nSpc>
                          <a:spcPct val="115000"/>
                        </a:lnSpc>
                        <a:spcAft>
                          <a:spcPts val="0"/>
                        </a:spcAft>
                      </a:pPr>
                      <a:r>
                        <a:rPr lang="tr-TR" sz="1800" dirty="0" smtClean="0">
                          <a:latin typeface="Calibri"/>
                          <a:ea typeface="Calibri"/>
                          <a:cs typeface="Times New Roman"/>
                        </a:rPr>
                        <a:t>Yazılım Geliştirme</a:t>
                      </a:r>
                      <a:endParaRPr lang="tr-TR" sz="1800"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800" b="1" dirty="0" smtClean="0">
                          <a:latin typeface="+mn-lt"/>
                          <a:ea typeface="Calibri"/>
                          <a:cs typeface="Times New Roman"/>
                        </a:rPr>
                        <a:t>K=52</a:t>
                      </a:r>
                      <a:br>
                        <a:rPr lang="tr-TR" sz="1800" b="1" dirty="0" smtClean="0">
                          <a:latin typeface="+mn-lt"/>
                          <a:ea typeface="Calibri"/>
                          <a:cs typeface="Times New Roman"/>
                        </a:rPr>
                      </a:br>
                      <a:r>
                        <a:rPr lang="tr-TR" sz="1800" b="1" dirty="0" smtClean="0">
                          <a:latin typeface="+mn-lt"/>
                          <a:ea typeface="Calibri"/>
                          <a:cs typeface="Times New Roman"/>
                        </a:rPr>
                        <a:t>E=41</a:t>
                      </a:r>
                      <a:br>
                        <a:rPr lang="tr-TR" sz="1800" b="1" dirty="0" smtClean="0">
                          <a:latin typeface="+mn-lt"/>
                          <a:ea typeface="Calibri"/>
                          <a:cs typeface="Times New Roman"/>
                        </a:rPr>
                      </a:br>
                      <a:r>
                        <a:rPr lang="tr-TR" sz="1800" b="1" dirty="0" smtClean="0">
                          <a:solidFill>
                            <a:srgbClr val="FF0000"/>
                          </a:solidFill>
                          <a:latin typeface="+mn-lt"/>
                          <a:ea typeface="Calibri"/>
                          <a:cs typeface="Times New Roman"/>
                        </a:rPr>
                        <a:t>T=93</a:t>
                      </a:r>
                      <a:endParaRPr lang="tr-TR" sz="1800"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vMerge="1">
                  <a:txBody>
                    <a:bodyPr/>
                    <a:lstStyle/>
                    <a:p>
                      <a:endParaRPr lang="tr-TR"/>
                    </a:p>
                  </a:txBody>
                  <a:tcPr/>
                </a:tc>
                <a:tc vMerge="1">
                  <a:txBody>
                    <a:bodyPr/>
                    <a:lstStyle/>
                    <a:p>
                      <a:pPr>
                        <a:lnSpc>
                          <a:spcPct val="115000"/>
                        </a:lnSpc>
                        <a:spcAft>
                          <a:spcPts val="0"/>
                        </a:spcAft>
                      </a:pPr>
                      <a:endParaRPr lang="tr-TR" sz="1800"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vMerge="1">
                  <a:txBody>
                    <a:bodyPr/>
                    <a:lstStyle/>
                    <a:p>
                      <a:pPr>
                        <a:lnSpc>
                          <a:spcPct val="115000"/>
                        </a:lnSpc>
                        <a:spcAft>
                          <a:spcPts val="0"/>
                        </a:spcAft>
                      </a:pPr>
                      <a:endParaRPr lang="tr-TR" sz="1800"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427847">
                <a:tc gridSpan="2">
                  <a:txBody>
                    <a:bodyPr/>
                    <a:lstStyle/>
                    <a:p>
                      <a:pPr>
                        <a:lnSpc>
                          <a:spcPct val="115000"/>
                        </a:lnSpc>
                        <a:spcAft>
                          <a:spcPts val="0"/>
                        </a:spcAft>
                      </a:pPr>
                      <a:endParaRPr lang="tr-TR" sz="1800" dirty="0">
                        <a:latin typeface="Calibri"/>
                        <a:ea typeface="Calibri"/>
                        <a:cs typeface="Times New Roman"/>
                      </a:endParaRPr>
                    </a:p>
                  </a:txBody>
                  <a:tcPr marL="46499" marR="4649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pPr>
                        <a:lnSpc>
                          <a:spcPct val="115000"/>
                        </a:lnSpc>
                        <a:spcAft>
                          <a:spcPts val="0"/>
                        </a:spcAft>
                      </a:pPr>
                      <a:endParaRPr lang="tr-TR" sz="1800"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tr-TR" sz="2000" b="1" i="1" dirty="0" smtClean="0">
                          <a:latin typeface="Calibri"/>
                          <a:ea typeface="Calibri"/>
                          <a:cs typeface="Times New Roman"/>
                        </a:rPr>
                        <a:t>126</a:t>
                      </a:r>
                      <a:endParaRPr lang="tr-TR" sz="2000" b="1" i="1" dirty="0">
                        <a:latin typeface="Calibri"/>
                        <a:ea typeface="Calibri"/>
                        <a:cs typeface="Times New Roman"/>
                      </a:endParaRPr>
                    </a:p>
                  </a:txBody>
                  <a:tcPr marL="46499" marR="464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8CCE4"/>
                    </a:solidFill>
                  </a:tcPr>
                </a:tc>
                <a:tc gridSpan="2">
                  <a:txBody>
                    <a:bodyPr/>
                    <a:lstStyle/>
                    <a:p>
                      <a:pPr>
                        <a:lnSpc>
                          <a:spcPct val="115000"/>
                        </a:lnSpc>
                        <a:spcAft>
                          <a:spcPts val="0"/>
                        </a:spcAft>
                      </a:pPr>
                      <a:r>
                        <a:rPr lang="tr-TR" sz="1800" b="1" dirty="0">
                          <a:latin typeface="Calibri"/>
                          <a:ea typeface="Calibri"/>
                          <a:cs typeface="Times New Roman"/>
                        </a:rPr>
                        <a:t>TOPLAM</a:t>
                      </a:r>
                      <a:endParaRPr lang="tr-TR" sz="1800" dirty="0">
                        <a:latin typeface="Calibri"/>
                        <a:ea typeface="Calibri"/>
                        <a:cs typeface="Times New Roman"/>
                      </a:endParaRPr>
                    </a:p>
                  </a:txBody>
                  <a:tcPr marL="46499" marR="4649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DBDB"/>
                    </a:solidFill>
                  </a:tcPr>
                </a:tc>
                <a:tc hMerge="1">
                  <a:txBody>
                    <a:bodyPr/>
                    <a:lstStyle/>
                    <a:p>
                      <a:endParaRPr lang="tr-TR"/>
                    </a:p>
                  </a:txBody>
                  <a:tcPr/>
                </a:tc>
                <a:tc>
                  <a:txBody>
                    <a:bodyPr/>
                    <a:lstStyle/>
                    <a:p>
                      <a:pPr algn="ctr">
                        <a:lnSpc>
                          <a:spcPct val="115000"/>
                        </a:lnSpc>
                        <a:spcAft>
                          <a:spcPts val="0"/>
                        </a:spcAft>
                      </a:pPr>
                      <a:r>
                        <a:rPr lang="tr-TR" sz="2000" b="1" i="1" kern="1200" dirty="0" smtClean="0">
                          <a:solidFill>
                            <a:schemeClr val="tx1"/>
                          </a:solidFill>
                          <a:latin typeface="Calibri"/>
                          <a:ea typeface="Calibri"/>
                          <a:cs typeface="Times New Roman"/>
                        </a:rPr>
                        <a:t>66</a:t>
                      </a:r>
                      <a:endParaRPr lang="tr-TR" sz="2000" b="1" i="1" kern="1200" dirty="0">
                        <a:solidFill>
                          <a:schemeClr val="tx1"/>
                        </a:solidFill>
                        <a:latin typeface="Calibri"/>
                        <a:ea typeface="Calibri"/>
                        <a:cs typeface="Times New Roman"/>
                      </a:endParaRPr>
                    </a:p>
                  </a:txBody>
                  <a:tcPr marL="46499" marR="4649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DBDB"/>
                    </a:solidFill>
                  </a:tcPr>
                </a:tc>
              </a:tr>
              <a:tr h="415507">
                <a:tc gridSpan="6">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tr-TR" sz="2000" b="1" dirty="0">
                          <a:latin typeface="Calibri"/>
                          <a:ea typeface="Calibri"/>
                          <a:cs typeface="Times New Roman"/>
                        </a:rPr>
                        <a:t>GENEL TOPLAM ÖĞRENCİ SAYISI: </a:t>
                      </a:r>
                      <a:r>
                        <a:rPr lang="tr-TR" sz="2000" b="1" dirty="0" smtClean="0">
                          <a:latin typeface="+mn-lt"/>
                          <a:ea typeface="Calibri"/>
                          <a:cs typeface="Times New Roman"/>
                        </a:rPr>
                        <a:t>291 Kız  - 423 Erkek   =  </a:t>
                      </a:r>
                      <a:r>
                        <a:rPr lang="tr-TR" sz="2400" b="1" i="1" kern="1200" dirty="0" smtClean="0">
                          <a:solidFill>
                            <a:schemeClr val="tx1"/>
                          </a:solidFill>
                          <a:latin typeface="Calibri"/>
                          <a:ea typeface="Calibri"/>
                          <a:cs typeface="Times New Roman"/>
                        </a:rPr>
                        <a:t>714</a:t>
                      </a:r>
                      <a:endParaRPr lang="tr-TR" sz="2400" b="1" i="1" kern="1200" dirty="0">
                        <a:solidFill>
                          <a:schemeClr val="tx1"/>
                        </a:solidFill>
                        <a:latin typeface="Calibri"/>
                        <a:ea typeface="Calibri"/>
                        <a:cs typeface="Times New Roman"/>
                      </a:endParaRPr>
                    </a:p>
                  </a:txBody>
                  <a:tcPr marL="46499" marR="4649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bl>
          </a:graphicData>
        </a:graphic>
      </p:graphicFrame>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13</a:t>
            </a:fld>
            <a:r>
              <a:rPr lang="tr-TR" sz="1300" dirty="0" smtClean="0">
                <a:solidFill>
                  <a:schemeClr val="tx1"/>
                </a:solidFill>
              </a:rPr>
              <a:t> -</a:t>
            </a:r>
            <a:endParaRPr lang="tr-TR" sz="1300" dirty="0">
              <a:solidFill>
                <a:schemeClr val="tx1"/>
              </a:solidFill>
            </a:endParaRPr>
          </a:p>
        </p:txBody>
      </p:sp>
      <p:sp>
        <p:nvSpPr>
          <p:cNvPr id="16" name="15 Dikdörtgen"/>
          <p:cNvSpPr/>
          <p:nvPr/>
        </p:nvSpPr>
        <p:spPr>
          <a:xfrm>
            <a:off x="357158" y="928670"/>
            <a:ext cx="7786742" cy="5078313"/>
          </a:xfrm>
          <a:prstGeom prst="rect">
            <a:avLst/>
          </a:prstGeom>
        </p:spPr>
        <p:txBody>
          <a:bodyPr wrap="square">
            <a:spAutoFit/>
          </a:bodyPr>
          <a:lstStyle/>
          <a:p>
            <a:pPr algn="just"/>
            <a:r>
              <a:rPr lang="tr-TR" sz="3600" dirty="0" smtClean="0"/>
              <a:t>Ahmet </a:t>
            </a:r>
            <a:r>
              <a:rPr lang="tr-TR" sz="3600" dirty="0" err="1" smtClean="0"/>
              <a:t>Erkul</a:t>
            </a:r>
            <a:r>
              <a:rPr lang="tr-TR" sz="3600" dirty="0" smtClean="0"/>
              <a:t> MTAL da iki Alanımız Mevcuttur:</a:t>
            </a:r>
          </a:p>
          <a:p>
            <a:pPr algn="just">
              <a:buFont typeface="Wingdings" pitchFamily="2" charset="2"/>
              <a:buChar char="Ø"/>
            </a:pPr>
            <a:r>
              <a:rPr lang="tr-TR" sz="3600" i="1" dirty="0" smtClean="0">
                <a:solidFill>
                  <a:srgbClr val="FF0000"/>
                </a:solidFill>
                <a:ea typeface="Calibri"/>
                <a:cs typeface="Times New Roman"/>
              </a:rPr>
              <a:t> Muhasebe </a:t>
            </a:r>
            <a:r>
              <a:rPr lang="tr-TR" sz="3600" i="1" dirty="0" smtClean="0">
                <a:solidFill>
                  <a:srgbClr val="FF0000"/>
                </a:solidFill>
                <a:ea typeface="Calibri"/>
                <a:cs typeface="Times New Roman"/>
              </a:rPr>
              <a:t>ve Finansman </a:t>
            </a:r>
          </a:p>
          <a:p>
            <a:pPr algn="just">
              <a:buFont typeface="Wingdings" pitchFamily="2" charset="2"/>
              <a:buChar char="Ø"/>
            </a:pPr>
            <a:r>
              <a:rPr lang="tr-TR" sz="3600" i="1" dirty="0" smtClean="0">
                <a:solidFill>
                  <a:srgbClr val="FF0000"/>
                </a:solidFill>
                <a:ea typeface="Calibri"/>
                <a:cs typeface="Times New Roman"/>
              </a:rPr>
              <a:t> Bilişim </a:t>
            </a:r>
            <a:r>
              <a:rPr lang="tr-TR" sz="3600" i="1" dirty="0" smtClean="0">
                <a:solidFill>
                  <a:srgbClr val="FF0000"/>
                </a:solidFill>
                <a:ea typeface="Calibri"/>
                <a:cs typeface="Times New Roman"/>
              </a:rPr>
              <a:t>Teknolojileri Alanı</a:t>
            </a:r>
          </a:p>
          <a:p>
            <a:pPr algn="just"/>
            <a:endParaRPr lang="tr-TR" sz="3600" dirty="0" smtClean="0"/>
          </a:p>
          <a:p>
            <a:pPr algn="just"/>
            <a:r>
              <a:rPr lang="tr-TR" sz="3600" dirty="0" smtClean="0"/>
              <a:t>B</a:t>
            </a:r>
            <a:r>
              <a:rPr lang="tr-TR" sz="3600" dirty="0" smtClean="0"/>
              <a:t>ünyemizde, ayrıca  </a:t>
            </a:r>
            <a:r>
              <a:rPr lang="tr-TR" sz="3600" dirty="0" smtClean="0"/>
              <a:t>f</a:t>
            </a:r>
            <a:r>
              <a:rPr lang="tr-TR" sz="3600" dirty="0" smtClean="0"/>
              <a:t>aaliyet gösteren 2 okul daha bulunmaktadır, Bunlar:</a:t>
            </a:r>
          </a:p>
          <a:p>
            <a:pPr algn="just">
              <a:buFont typeface="Wingdings" pitchFamily="2" charset="2"/>
              <a:buChar char="Ø"/>
            </a:pPr>
            <a:r>
              <a:rPr lang="tr-TR" sz="3600" i="1" dirty="0" smtClean="0">
                <a:solidFill>
                  <a:srgbClr val="FF0000"/>
                </a:solidFill>
              </a:rPr>
              <a:t> Mesleki Açık Lise</a:t>
            </a:r>
          </a:p>
          <a:p>
            <a:pPr algn="just">
              <a:buFont typeface="Wingdings" pitchFamily="2" charset="2"/>
              <a:buChar char="Ø"/>
            </a:pPr>
            <a:r>
              <a:rPr lang="tr-TR" sz="3600" i="1" dirty="0" smtClean="0">
                <a:solidFill>
                  <a:srgbClr val="FF0000"/>
                </a:solidFill>
              </a:rPr>
              <a:t> Mesleki  Eğitim Merkezi. </a:t>
            </a:r>
            <a:endParaRPr lang="tr-TR" sz="2800" i="1" dirty="0">
              <a:solidFill>
                <a:srgbClr val="FF0000"/>
              </a:solidFill>
            </a:endParaRPr>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 </a:t>
            </a:r>
            <a:r>
              <a:rPr lang="tr-TR" dirty="0">
                <a:solidFill>
                  <a:schemeClr val="bg1">
                    <a:lumMod val="75000"/>
                  </a:schemeClr>
                </a:solidFill>
              </a:rPr>
              <a:t>2 -</a:t>
            </a:r>
          </a:p>
        </p:txBody>
      </p:sp>
      <p:pic>
        <p:nvPicPr>
          <p:cNvPr id="7" name="6 Resim" descr="altin.JPG"/>
          <p:cNvPicPr>
            <a:picLocks noChangeAspect="1"/>
          </p:cNvPicPr>
          <p:nvPr/>
        </p:nvPicPr>
        <p:blipFill>
          <a:blip r:embed="rId3" cstate="print"/>
          <a:stretch>
            <a:fillRect/>
          </a:stretch>
        </p:blipFill>
        <p:spPr>
          <a:xfrm>
            <a:off x="1328737" y="614362"/>
            <a:ext cx="6627639" cy="5751740"/>
          </a:xfrm>
          <a:prstGeom prst="rect">
            <a:avLst/>
          </a:prstGeom>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15</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572612" y="116632"/>
            <a:ext cx="6951716" cy="1143000"/>
          </a:xfrm>
        </p:spPr>
        <p:txBody>
          <a:bodyPr>
            <a:normAutofit/>
          </a:bodyPr>
          <a:lstStyle/>
          <a:p>
            <a:pPr algn="l" eaLnBrk="1" fontAlgn="auto" hangingPunct="1">
              <a:spcAft>
                <a:spcPts val="0"/>
              </a:spcAft>
              <a:defRPr/>
            </a:pPr>
            <a:r>
              <a:rPr lang="tr-TR" b="1" dirty="0" smtClean="0">
                <a:solidFill>
                  <a:srgbClr val="FF0000"/>
                </a:solidFill>
              </a:rPr>
              <a:t>Bilişim Teknolojileri Alanı</a:t>
            </a:r>
            <a:endParaRPr lang="tr-TR" b="1" dirty="0">
              <a:solidFill>
                <a:srgbClr val="FF0000"/>
              </a:solidFill>
            </a:endParaRPr>
          </a:p>
        </p:txBody>
      </p:sp>
      <p:sp>
        <p:nvSpPr>
          <p:cNvPr id="11" name="10 Dikdörtgen"/>
          <p:cNvSpPr/>
          <p:nvPr/>
        </p:nvSpPr>
        <p:spPr>
          <a:xfrm>
            <a:off x="467544" y="1124744"/>
            <a:ext cx="8136904" cy="5170646"/>
          </a:xfrm>
          <a:prstGeom prst="rect">
            <a:avLst/>
          </a:prstGeom>
        </p:spPr>
        <p:txBody>
          <a:bodyPr wrap="square">
            <a:spAutoFit/>
          </a:bodyPr>
          <a:lstStyle/>
          <a:p>
            <a:pPr algn="just"/>
            <a:r>
              <a:rPr lang="tr-TR" sz="3000" dirty="0" smtClean="0"/>
              <a:t>	Bilişim Teknolojileri alanı, bilgisayar sistemlerinin yazılım ve donanım kurulumu yanında alanın altında yer alan Ağ İşletmenliği, Bilgisayar Teknik Servisi, Veritabanı Programcılığı ve Web Programcılığı dallarının yeterliklerini kazandırmaya yönelik eğitim ve öğretim verilen alandır.</a:t>
            </a:r>
          </a:p>
          <a:p>
            <a:pPr algn="just"/>
            <a:r>
              <a:rPr lang="tr-TR" sz="3000" dirty="0" smtClean="0"/>
              <a:t> </a:t>
            </a:r>
          </a:p>
          <a:p>
            <a:pPr algn="just"/>
            <a:r>
              <a:rPr lang="tr-TR" sz="3000" dirty="0" smtClean="0"/>
              <a:t>	Teknoloji hızla ilerledikçe Bilişim Teknolojileri alanına olan ihtiyaç daha da artmaya başlamıştır. Bu sebepten Bilişim Teknolojileri alanında bilgi sahibi olan bireylere ihtiyaç duyulmaktadır. </a:t>
            </a:r>
            <a:endParaRPr lang="tr-TR" sz="30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16</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572612" y="214298"/>
            <a:ext cx="6951716" cy="1143000"/>
          </a:xfrm>
        </p:spPr>
        <p:txBody>
          <a:bodyPr>
            <a:normAutofit/>
          </a:bodyPr>
          <a:lstStyle/>
          <a:p>
            <a:pPr algn="l" eaLnBrk="1" fontAlgn="auto" hangingPunct="1">
              <a:spcAft>
                <a:spcPts val="0"/>
              </a:spcAft>
              <a:defRPr/>
            </a:pPr>
            <a:r>
              <a:rPr lang="tr-TR" b="1" dirty="0" smtClean="0">
                <a:solidFill>
                  <a:srgbClr val="FF0000"/>
                </a:solidFill>
              </a:rPr>
              <a:t>Bilişim Teknolojileri Alanı</a:t>
            </a:r>
            <a:endParaRPr lang="tr-TR" b="1" dirty="0">
              <a:solidFill>
                <a:srgbClr val="FF0000"/>
              </a:solidFill>
            </a:endParaRPr>
          </a:p>
        </p:txBody>
      </p:sp>
      <p:sp>
        <p:nvSpPr>
          <p:cNvPr id="6" name="5 Dikdörtgen"/>
          <p:cNvSpPr/>
          <p:nvPr/>
        </p:nvSpPr>
        <p:spPr>
          <a:xfrm>
            <a:off x="611560" y="1691334"/>
            <a:ext cx="5633786"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a:t>
            </a:r>
            <a:r>
              <a:rPr lang="tr-T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Ağ </a:t>
            </a:r>
            <a:r>
              <a:rPr lang="tr-T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İşletmenliği ve Siber Güvenlik</a:t>
            </a:r>
            <a:endPar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endParaRPr>
          </a:p>
        </p:txBody>
      </p:sp>
      <p:sp>
        <p:nvSpPr>
          <p:cNvPr id="10" name="9 Dikdörtgen"/>
          <p:cNvSpPr/>
          <p:nvPr/>
        </p:nvSpPr>
        <p:spPr>
          <a:xfrm>
            <a:off x="642910" y="2211165"/>
            <a:ext cx="414421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a:t>
            </a:r>
            <a:r>
              <a:rPr lang="tr-TR" sz="3600" b="1" spc="50" dirty="0" smtClean="0">
                <a:ln w="11430"/>
                <a:solidFill>
                  <a:srgbClr val="0070C0"/>
                </a:solidFill>
                <a:effectLst>
                  <a:outerShdw blurRad="76200" dist="50800" dir="5400000" algn="tl" rotWithShape="0">
                    <a:srgbClr val="000000">
                      <a:alpha val="65000"/>
                    </a:srgbClr>
                  </a:outerShdw>
                </a:effectLst>
                <a:latin typeface="+mj-lt"/>
                <a:ea typeface="+mj-ea"/>
                <a:cs typeface="+mj-cs"/>
              </a:rPr>
              <a:t>Yazılım Geliştirme</a:t>
            </a:r>
            <a:endParaRPr lang="tr-TR" sz="3200" b="1" spc="50" dirty="0">
              <a:ln w="11430"/>
              <a:solidFill>
                <a:srgbClr val="0070C0"/>
              </a:solidFill>
              <a:effectLst>
                <a:outerShdw blurRad="76200" dist="50800" dir="5400000" algn="tl" rotWithShape="0">
                  <a:srgbClr val="000000">
                    <a:alpha val="65000"/>
                  </a:srgbClr>
                </a:outerShdw>
              </a:effectLst>
              <a:latin typeface="+mj-lt"/>
              <a:ea typeface="+mj-ea"/>
              <a:cs typeface="+mj-cs"/>
            </a:endParaRPr>
          </a:p>
        </p:txBody>
      </p:sp>
      <p:sp>
        <p:nvSpPr>
          <p:cNvPr id="13" name="12 Dikdörtgen"/>
          <p:cNvSpPr/>
          <p:nvPr/>
        </p:nvSpPr>
        <p:spPr>
          <a:xfrm>
            <a:off x="1403648" y="1058275"/>
            <a:ext cx="5289397" cy="584775"/>
          </a:xfrm>
          <a:prstGeom prst="rect">
            <a:avLst/>
          </a:prstGeom>
        </p:spPr>
        <p:txBody>
          <a:bodyPr wrap="none">
            <a:spAutoFit/>
          </a:bodyPr>
          <a:lstStyle/>
          <a:p>
            <a:r>
              <a:rPr lang="tr-TR" sz="3200" b="1" dirty="0" smtClean="0"/>
              <a:t>Alanın Altında Yer Alan Dallar </a:t>
            </a:r>
            <a:endParaRPr lang="tr-TR" sz="3200" dirty="0"/>
          </a:p>
        </p:txBody>
      </p:sp>
      <p:pic>
        <p:nvPicPr>
          <p:cNvPr id="2050" name="Picture 2"/>
          <p:cNvPicPr>
            <a:picLocks noChangeAspect="1" noChangeArrowheads="1"/>
          </p:cNvPicPr>
          <p:nvPr/>
        </p:nvPicPr>
        <p:blipFill>
          <a:blip r:embed="rId3" cstate="print"/>
          <a:srcRect/>
          <a:stretch>
            <a:fillRect/>
          </a:stretch>
        </p:blipFill>
        <p:spPr bwMode="auto">
          <a:xfrm>
            <a:off x="4714876" y="3071810"/>
            <a:ext cx="3673623" cy="2755217"/>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42910" y="3071810"/>
            <a:ext cx="3697809" cy="2770507"/>
          </a:xfrm>
          <a:prstGeom prst="rect">
            <a:avLst/>
          </a:prstGeom>
          <a:noFill/>
          <a:ln w="9525">
            <a:noFill/>
            <a:miter lim="800000"/>
            <a:headEnd/>
            <a:tailEnd/>
          </a:ln>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17</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572612" y="116632"/>
            <a:ext cx="6951716" cy="1143000"/>
          </a:xfrm>
        </p:spPr>
        <p:txBody>
          <a:bodyPr>
            <a:normAutofit/>
          </a:bodyPr>
          <a:lstStyle/>
          <a:p>
            <a:pPr algn="l" eaLnBrk="1" fontAlgn="auto" hangingPunct="1">
              <a:spcAft>
                <a:spcPts val="0"/>
              </a:spcAft>
              <a:defRPr/>
            </a:pPr>
            <a:r>
              <a:rPr lang="tr-TR" b="1" dirty="0" smtClean="0">
                <a:solidFill>
                  <a:srgbClr val="FF0000"/>
                </a:solidFill>
              </a:rPr>
              <a:t>Bilişim Teknolojileri Alanı</a:t>
            </a:r>
            <a:endParaRPr lang="tr-TR" b="1" dirty="0">
              <a:solidFill>
                <a:srgbClr val="FF0000"/>
              </a:solidFill>
            </a:endParaRPr>
          </a:p>
        </p:txBody>
      </p:sp>
      <p:sp>
        <p:nvSpPr>
          <p:cNvPr id="6" name="5 Dikdörtgen"/>
          <p:cNvSpPr/>
          <p:nvPr/>
        </p:nvSpPr>
        <p:spPr>
          <a:xfrm>
            <a:off x="683568" y="1052736"/>
            <a:ext cx="4268861" cy="523220"/>
          </a:xfrm>
          <a:prstGeom prst="rect">
            <a:avLst/>
          </a:prstGeom>
        </p:spPr>
        <p:txBody>
          <a:bodyPr wrap="none">
            <a:spAutoFit/>
          </a:bodyPr>
          <a:lstStyle/>
          <a:p>
            <a:r>
              <a:rPr lang="tr-TR" sz="2800" b="1" dirty="0" smtClean="0"/>
              <a:t>Eğitim ve Kariyer İmkânları </a:t>
            </a:r>
            <a:endParaRPr lang="tr-TR" sz="2800" dirty="0"/>
          </a:p>
        </p:txBody>
      </p:sp>
      <p:sp>
        <p:nvSpPr>
          <p:cNvPr id="7" name="6 Dikdörtgen"/>
          <p:cNvSpPr/>
          <p:nvPr/>
        </p:nvSpPr>
        <p:spPr>
          <a:xfrm>
            <a:off x="611560" y="1628800"/>
            <a:ext cx="7920880" cy="1200329"/>
          </a:xfrm>
          <a:prstGeom prst="rect">
            <a:avLst/>
          </a:prstGeom>
        </p:spPr>
        <p:txBody>
          <a:bodyPr wrap="square">
            <a:spAutoFit/>
          </a:bodyPr>
          <a:lstStyle/>
          <a:p>
            <a:pPr algn="just"/>
            <a:r>
              <a:rPr lang="tr-TR" sz="2400" dirty="0" smtClean="0"/>
              <a:t>Meslek lisesinden sonra “Yükseköğretime Geçiş Sınavı”nda başarılı olanlar, lisans programlarına ya da meslek yüksekokullarının ilgili bölümlerine devam edebilirler.</a:t>
            </a:r>
            <a:endParaRPr lang="tr-TR" sz="2400" dirty="0"/>
          </a:p>
        </p:txBody>
      </p:sp>
      <p:pic>
        <p:nvPicPr>
          <p:cNvPr id="3074" name="Picture 2"/>
          <p:cNvPicPr>
            <a:picLocks noChangeAspect="1" noChangeArrowheads="1"/>
          </p:cNvPicPr>
          <p:nvPr/>
        </p:nvPicPr>
        <p:blipFill>
          <a:blip r:embed="rId3" cstate="print"/>
          <a:srcRect/>
          <a:stretch>
            <a:fillRect/>
          </a:stretch>
        </p:blipFill>
        <p:spPr bwMode="auto">
          <a:xfrm>
            <a:off x="1835696" y="2852936"/>
            <a:ext cx="5174661" cy="3456384"/>
          </a:xfrm>
          <a:prstGeom prst="rect">
            <a:avLst/>
          </a:prstGeom>
          <a:noFill/>
          <a:ln w="9525">
            <a:noFill/>
            <a:miter lim="800000"/>
            <a:headEnd/>
            <a:tailEnd/>
          </a:ln>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18</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572612" y="116632"/>
            <a:ext cx="6951716" cy="1143000"/>
          </a:xfrm>
        </p:spPr>
        <p:txBody>
          <a:bodyPr>
            <a:normAutofit/>
          </a:bodyPr>
          <a:lstStyle/>
          <a:p>
            <a:pPr algn="l" eaLnBrk="1" fontAlgn="auto" hangingPunct="1">
              <a:spcAft>
                <a:spcPts val="0"/>
              </a:spcAft>
              <a:defRPr/>
            </a:pPr>
            <a:r>
              <a:rPr lang="tr-TR" b="1" dirty="0" smtClean="0">
                <a:solidFill>
                  <a:srgbClr val="FF0000"/>
                </a:solidFill>
              </a:rPr>
              <a:t>Bilişim Teknolojileri Alanı</a:t>
            </a:r>
            <a:endParaRPr lang="tr-TR" b="1" dirty="0">
              <a:solidFill>
                <a:srgbClr val="FF0000"/>
              </a:solidFill>
            </a:endParaRPr>
          </a:p>
        </p:txBody>
      </p:sp>
      <p:sp>
        <p:nvSpPr>
          <p:cNvPr id="6" name="5 Dikdörtgen"/>
          <p:cNvSpPr/>
          <p:nvPr/>
        </p:nvSpPr>
        <p:spPr>
          <a:xfrm>
            <a:off x="683568" y="1052736"/>
            <a:ext cx="4268861" cy="523220"/>
          </a:xfrm>
          <a:prstGeom prst="rect">
            <a:avLst/>
          </a:prstGeom>
        </p:spPr>
        <p:txBody>
          <a:bodyPr wrap="none">
            <a:spAutoFit/>
          </a:bodyPr>
          <a:lstStyle/>
          <a:p>
            <a:r>
              <a:rPr lang="tr-TR" sz="2800" b="1" dirty="0" smtClean="0"/>
              <a:t>Eğitim ve Kariyer İmkânları </a:t>
            </a:r>
            <a:endParaRPr lang="tr-TR" sz="2800" dirty="0"/>
          </a:p>
        </p:txBody>
      </p:sp>
      <p:sp>
        <p:nvSpPr>
          <p:cNvPr id="8" name="7 Dikdörtgen"/>
          <p:cNvSpPr/>
          <p:nvPr/>
        </p:nvSpPr>
        <p:spPr>
          <a:xfrm>
            <a:off x="467544" y="1484784"/>
            <a:ext cx="8064896" cy="5093702"/>
          </a:xfrm>
          <a:prstGeom prst="rect">
            <a:avLst/>
          </a:prstGeom>
        </p:spPr>
        <p:txBody>
          <a:bodyPr wrap="square">
            <a:spAutoFit/>
          </a:bodyPr>
          <a:lstStyle/>
          <a:p>
            <a:pPr algn="just"/>
            <a:r>
              <a:rPr lang="tr-TR" sz="2400" dirty="0" smtClean="0"/>
              <a:t>	</a:t>
            </a:r>
            <a:r>
              <a:rPr lang="tr-TR" sz="2500" dirty="0" smtClean="0"/>
              <a:t>Ağ işletmenleri, bilgisayar satış ve teknik destek firmaları, bankalar, sigorta şirketleri, ticari kuruluşlar, internet servis sağlayıcıları, internet yayıncılık şirketleri, radyo televizyon şirketleri, araştırma şirketleri, borsalar, ulaştırma, lojistik firmaları ve hizmet sektöründe yer alan kamu kuruluşlarında geniş iş imkânlarına sahiptir. </a:t>
            </a:r>
          </a:p>
          <a:p>
            <a:pPr algn="just"/>
            <a:r>
              <a:rPr lang="tr-TR" sz="2500" dirty="0" smtClean="0"/>
              <a:t>	Web programcıları ve veritabanı programcıları, kamu kuruluşları, bankalar ile özel sektöre ait iş yerleri, internet üzerinden ticaret (e – ticaret) yapan firmalarda çalışabilirler. </a:t>
            </a:r>
          </a:p>
          <a:p>
            <a:pPr algn="just"/>
            <a:r>
              <a:rPr lang="tr-TR" sz="2500" dirty="0" smtClean="0"/>
              <a:t>Bilgisayar teknik servisi, bilgisayar toplama ve satış işlemi yapan firmalarda, bünyesinde bilgisayar bulunduran iş yerlerinde, şirketlerde ve özel sektöre ait firmalarda çalışabilirler. </a:t>
            </a:r>
            <a:endParaRPr lang="tr-TR" sz="25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19</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572612" y="116632"/>
            <a:ext cx="6951716" cy="1143000"/>
          </a:xfrm>
        </p:spPr>
        <p:txBody>
          <a:bodyPr>
            <a:normAutofit fontScale="90000"/>
          </a:bodyPr>
          <a:lstStyle/>
          <a:p>
            <a:pPr algn="l" eaLnBrk="1" fontAlgn="auto" hangingPunct="1">
              <a:spcAft>
                <a:spcPts val="0"/>
              </a:spcAft>
              <a:defRPr/>
            </a:pPr>
            <a:r>
              <a:rPr lang="tr-TR" b="1" dirty="0" smtClean="0">
                <a:solidFill>
                  <a:srgbClr val="FF0000"/>
                </a:solidFill>
              </a:rPr>
              <a:t>Muhasebe ve Finansman Alanı</a:t>
            </a:r>
            <a:endParaRPr lang="tr-TR" b="1" dirty="0">
              <a:solidFill>
                <a:srgbClr val="FF0000"/>
              </a:solidFill>
            </a:endParaRPr>
          </a:p>
        </p:txBody>
      </p:sp>
      <p:sp>
        <p:nvSpPr>
          <p:cNvPr id="6" name="5 Dikdörtgen"/>
          <p:cNvSpPr/>
          <p:nvPr/>
        </p:nvSpPr>
        <p:spPr>
          <a:xfrm>
            <a:off x="323528" y="856357"/>
            <a:ext cx="8640960" cy="5632311"/>
          </a:xfrm>
          <a:prstGeom prst="rect">
            <a:avLst/>
          </a:prstGeom>
        </p:spPr>
        <p:txBody>
          <a:bodyPr wrap="square">
            <a:spAutoFit/>
          </a:bodyPr>
          <a:lstStyle/>
          <a:p>
            <a:pPr algn="just"/>
            <a:r>
              <a:rPr lang="tr-TR" sz="2400" dirty="0" smtClean="0"/>
              <a:t>	Muhasebe ve finansman, işletmelerin kuruluşu, faaliyetlerine ait belgelerin tasnifi, kayıt işlemleri, dosyalama ve arşivleme işlemleri, raporlama, analiz etme, dış ticaret mevzuatı, gümrük işlemleri, muhasebe kayıtları, finans ve borsa hizmetleri yeterliklerini kazandırmaya yönelik eğitim ve öğretim verilen alandır. </a:t>
            </a:r>
          </a:p>
          <a:p>
            <a:pPr algn="just"/>
            <a:r>
              <a:rPr lang="tr-TR" sz="2400" dirty="0" smtClean="0"/>
              <a:t>	Muhasebe, finans ve borsa hizmetleri tüm sektörlerin vazgeçilmez bir parçasıdır. Teknolojik gelişmelere paralel olarak bu meslek de aynı hızla gelişmeye ve değişmeye devam etmektedir. Muhasebe ve finansman hizmetleri bilgisayar ortamında yapılmaktadır. </a:t>
            </a:r>
          </a:p>
          <a:p>
            <a:pPr algn="just"/>
            <a:r>
              <a:rPr lang="tr-TR" sz="2400" dirty="0" smtClean="0"/>
              <a:t>	Serbest Muhasebecilik, Serbest Muhasebeci, Mali Müşavirlik ve Yeminli Mali Müşavirlik Kanunu,meslek içinde kademelendirme getirdiğinden muhasebe ve finansman alanından mezun olanlar Kanun’da belirtilen şartları yerine getirmek suretiyle bu unvanları kazanabilirler. </a:t>
            </a:r>
            <a:endParaRPr lang="tr-TR" sz="24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2</a:t>
            </a:fld>
            <a:r>
              <a:rPr lang="tr-TR" sz="1300" dirty="0" smtClean="0">
                <a:solidFill>
                  <a:schemeClr val="tx1"/>
                </a:solidFill>
              </a:rPr>
              <a:t> -</a:t>
            </a:r>
            <a:endParaRPr lang="tr-TR" sz="1300" dirty="0">
              <a:solidFill>
                <a:schemeClr val="tx1"/>
              </a:solidFill>
            </a:endParaRPr>
          </a:p>
        </p:txBody>
      </p:sp>
      <p:sp>
        <p:nvSpPr>
          <p:cNvPr id="14" name="13 Metin kutusu"/>
          <p:cNvSpPr txBox="1"/>
          <p:nvPr/>
        </p:nvSpPr>
        <p:spPr>
          <a:xfrm>
            <a:off x="642910" y="428604"/>
            <a:ext cx="7632848" cy="1077218"/>
          </a:xfrm>
          <a:prstGeom prst="rect">
            <a:avLst/>
          </a:prstGeom>
          <a:noFill/>
        </p:spPr>
        <p:txBody>
          <a:bodyPr wrap="square" rtlCol="0">
            <a:spAutoFit/>
          </a:bodyPr>
          <a:lstStyle/>
          <a:p>
            <a:r>
              <a:rPr lang="tr-TR" dirty="0" smtClean="0">
                <a:solidFill>
                  <a:schemeClr val="tx2">
                    <a:lumMod val="75000"/>
                  </a:schemeClr>
                </a:solidFill>
              </a:rPr>
              <a:t>II. BÖLÜM</a:t>
            </a:r>
          </a:p>
          <a:p>
            <a:endParaRPr lang="tr-TR" dirty="0" smtClean="0"/>
          </a:p>
          <a:p>
            <a:r>
              <a:rPr lang="tr-TR" dirty="0" smtClean="0"/>
              <a:t>          </a:t>
            </a:r>
            <a:r>
              <a:rPr lang="tr-TR" sz="2800" dirty="0" smtClean="0"/>
              <a:t>TARİHÇE</a:t>
            </a:r>
            <a:endParaRPr lang="tr-TR" sz="2800" dirty="0"/>
          </a:p>
        </p:txBody>
      </p:sp>
      <p:cxnSp>
        <p:nvCxnSpPr>
          <p:cNvPr id="17" name="16 Düz Bağlayıcı"/>
          <p:cNvCxnSpPr/>
          <p:nvPr/>
        </p:nvCxnSpPr>
        <p:spPr>
          <a:xfrm>
            <a:off x="714348" y="857232"/>
            <a:ext cx="7488832"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6"/>
          <p:cNvPicPr>
            <a:picLocks noChangeAspect="1" noChangeArrowheads="1"/>
          </p:cNvPicPr>
          <p:nvPr/>
        </p:nvPicPr>
        <p:blipFill>
          <a:blip r:embed="rId3" cstate="print"/>
          <a:srcRect/>
          <a:stretch>
            <a:fillRect/>
          </a:stretch>
        </p:blipFill>
        <p:spPr bwMode="auto">
          <a:xfrm>
            <a:off x="4714876" y="1021150"/>
            <a:ext cx="4146576" cy="5765436"/>
          </a:xfrm>
          <a:prstGeom prst="rect">
            <a:avLst/>
          </a:prstGeom>
          <a:noFill/>
          <a:ln w="9525">
            <a:noFill/>
            <a:miter lim="800000"/>
            <a:headEnd/>
            <a:tailEnd/>
          </a:ln>
        </p:spPr>
      </p:pic>
      <p:sp>
        <p:nvSpPr>
          <p:cNvPr id="22" name="21 Dikdörtgen"/>
          <p:cNvSpPr/>
          <p:nvPr/>
        </p:nvSpPr>
        <p:spPr>
          <a:xfrm>
            <a:off x="285720" y="1500174"/>
            <a:ext cx="4357718" cy="4093428"/>
          </a:xfrm>
          <a:prstGeom prst="rect">
            <a:avLst/>
          </a:prstGeom>
        </p:spPr>
        <p:txBody>
          <a:bodyPr wrap="square">
            <a:spAutoFit/>
          </a:bodyPr>
          <a:lstStyle/>
          <a:p>
            <a:pPr algn="just"/>
            <a:r>
              <a:rPr lang="tr-TR" sz="2600" dirty="0" smtClean="0"/>
              <a:t>Okulumuz 1990 - 1991 öğretim yılında öğretime açılmıştır. Binası olmadığından 1998 yılına kadar farklı okulların binalarında hizmet vermiştir. 1998 yılında ise merhum işadamımız Ahmet Erkul tarafından içinde bulunduğumuz bina yaptırılmış ve okulumuza tahsis edilmiştir.</a:t>
            </a:r>
            <a:endParaRPr lang="tr-TR" sz="26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dirty="0" smtClean="0">
                <a:solidFill>
                  <a:schemeClr val="bg1">
                    <a:lumMod val="75000"/>
                  </a:schemeClr>
                </a:solidFill>
              </a:rPr>
              <a:t>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20</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572612" y="116632"/>
            <a:ext cx="6951716" cy="1143000"/>
          </a:xfrm>
        </p:spPr>
        <p:txBody>
          <a:bodyPr>
            <a:normAutofit fontScale="90000"/>
          </a:bodyPr>
          <a:lstStyle/>
          <a:p>
            <a:pPr algn="l">
              <a:defRPr/>
            </a:pPr>
            <a:r>
              <a:rPr lang="tr-TR" b="1" dirty="0" smtClean="0">
                <a:solidFill>
                  <a:srgbClr val="FF0000"/>
                </a:solidFill>
              </a:rPr>
              <a:t>Muhasebe ve Finansman Alanı</a:t>
            </a:r>
            <a:endParaRPr lang="tr-TR" b="1" dirty="0">
              <a:solidFill>
                <a:srgbClr val="FF0000"/>
              </a:solidFill>
            </a:endParaRPr>
          </a:p>
        </p:txBody>
      </p:sp>
      <p:sp>
        <p:nvSpPr>
          <p:cNvPr id="6" name="5 Dikdörtgen"/>
          <p:cNvSpPr/>
          <p:nvPr/>
        </p:nvSpPr>
        <p:spPr>
          <a:xfrm>
            <a:off x="611560" y="1689075"/>
            <a:ext cx="2187843" cy="95410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a:t>
            </a:r>
            <a:r>
              <a:rPr lang="tr-TR" sz="2800" b="1" spc="50" dirty="0" smtClean="0">
                <a:ln w="11430"/>
                <a:solidFill>
                  <a:srgbClr val="0070C0"/>
                </a:solidFill>
                <a:effectLst>
                  <a:outerShdw blurRad="76200" dist="50800" dir="5400000" algn="tl" rotWithShape="0">
                    <a:srgbClr val="000000">
                      <a:alpha val="65000"/>
                    </a:srgbClr>
                  </a:outerShdw>
                </a:effectLst>
                <a:latin typeface="+mj-lt"/>
                <a:ea typeface="+mj-ea"/>
                <a:cs typeface="+mj-cs"/>
              </a:rPr>
              <a:t>Muhasebe</a:t>
            </a:r>
            <a:endParaRPr lang="tr-TR" sz="2800" b="1" spc="50" dirty="0" smtClean="0">
              <a:ln w="11430"/>
              <a:solidFill>
                <a:srgbClr val="0070C0"/>
              </a:solidFill>
              <a:effectLst>
                <a:outerShdw blurRad="76200" dist="50800" dir="5400000" algn="tl" rotWithShape="0">
                  <a:srgbClr val="000000">
                    <a:alpha val="65000"/>
                  </a:srgbClr>
                </a:outerShdw>
              </a:effectLst>
              <a:latin typeface="+mj-lt"/>
              <a:ea typeface="+mj-ea"/>
              <a:cs typeface="+mj-cs"/>
            </a:endParaRPr>
          </a:p>
          <a:p>
            <a:pPr fontAlgn="auto">
              <a:spcAft>
                <a:spcPts val="0"/>
              </a:spcAft>
              <a:buFont typeface="Wingdings" pitchFamily="2" charset="2"/>
              <a:buChar char="Ø"/>
              <a:defRPr/>
            </a:pPr>
            <a:r>
              <a:rPr lang="tr-TR" sz="2800" b="1" spc="50" dirty="0" smtClean="0">
                <a:ln w="11430"/>
                <a:solidFill>
                  <a:srgbClr val="0070C0"/>
                </a:solidFill>
                <a:effectLst>
                  <a:outerShdw blurRad="76200" dist="50800" dir="5400000" algn="tl" rotWithShape="0">
                    <a:srgbClr val="000000">
                      <a:alpha val="65000"/>
                    </a:srgbClr>
                  </a:outerShdw>
                </a:effectLst>
                <a:latin typeface="+mj-lt"/>
                <a:ea typeface="+mj-ea"/>
                <a:cs typeface="+mj-cs"/>
              </a:rPr>
              <a:t> Dış </a:t>
            </a:r>
            <a:r>
              <a:rPr lang="tr-TR" sz="2800" b="1" spc="50" dirty="0" smtClean="0">
                <a:ln w="11430"/>
                <a:solidFill>
                  <a:srgbClr val="0070C0"/>
                </a:solidFill>
                <a:effectLst>
                  <a:outerShdw blurRad="76200" dist="50800" dir="5400000" algn="tl" rotWithShape="0">
                    <a:srgbClr val="000000">
                      <a:alpha val="65000"/>
                    </a:srgbClr>
                  </a:outerShdw>
                </a:effectLst>
                <a:latin typeface="+mj-lt"/>
                <a:ea typeface="+mj-ea"/>
                <a:cs typeface="+mj-cs"/>
              </a:rPr>
              <a:t>Ticaret</a:t>
            </a:r>
            <a:endParaRPr lang="tr-TR" sz="2800" b="1" spc="50" dirty="0" smtClean="0">
              <a:ln w="11430"/>
              <a:solidFill>
                <a:srgbClr val="0070C0"/>
              </a:solidFill>
              <a:effectLst>
                <a:outerShdw blurRad="76200" dist="50800" dir="5400000" algn="tl" rotWithShape="0">
                  <a:srgbClr val="000000">
                    <a:alpha val="65000"/>
                  </a:srgbClr>
                </a:outerShdw>
              </a:effectLst>
              <a:latin typeface="+mj-lt"/>
              <a:ea typeface="+mj-ea"/>
              <a:cs typeface="+mj-cs"/>
            </a:endParaRPr>
          </a:p>
        </p:txBody>
      </p:sp>
      <p:sp>
        <p:nvSpPr>
          <p:cNvPr id="13" name="12 Dikdörtgen"/>
          <p:cNvSpPr/>
          <p:nvPr/>
        </p:nvSpPr>
        <p:spPr>
          <a:xfrm>
            <a:off x="1403648" y="980728"/>
            <a:ext cx="5289397" cy="584775"/>
          </a:xfrm>
          <a:prstGeom prst="rect">
            <a:avLst/>
          </a:prstGeom>
        </p:spPr>
        <p:txBody>
          <a:bodyPr wrap="none">
            <a:spAutoFit/>
          </a:bodyPr>
          <a:lstStyle/>
          <a:p>
            <a:r>
              <a:rPr lang="tr-TR" sz="3200" b="1" dirty="0" smtClean="0"/>
              <a:t>Alanın Altında Yer Alan Dallar </a:t>
            </a:r>
            <a:endParaRPr lang="tr-TR" sz="3200" dirty="0"/>
          </a:p>
        </p:txBody>
      </p:sp>
      <p:pic>
        <p:nvPicPr>
          <p:cNvPr id="4098" name="Picture 2"/>
          <p:cNvPicPr>
            <a:picLocks noChangeAspect="1" noChangeArrowheads="1"/>
          </p:cNvPicPr>
          <p:nvPr/>
        </p:nvPicPr>
        <p:blipFill>
          <a:blip r:embed="rId3" cstate="print"/>
          <a:srcRect/>
          <a:stretch>
            <a:fillRect/>
          </a:stretch>
        </p:blipFill>
        <p:spPr bwMode="auto">
          <a:xfrm>
            <a:off x="611560" y="3212976"/>
            <a:ext cx="4104456" cy="2865629"/>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5004048" y="3212976"/>
            <a:ext cx="3552515" cy="2876477"/>
          </a:xfrm>
          <a:prstGeom prst="rect">
            <a:avLst/>
          </a:prstGeom>
          <a:noFill/>
          <a:ln w="9525">
            <a:noFill/>
            <a:miter lim="800000"/>
            <a:headEnd/>
            <a:tailEnd/>
          </a:ln>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21</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572612" y="116632"/>
            <a:ext cx="6951716" cy="1143000"/>
          </a:xfrm>
        </p:spPr>
        <p:txBody>
          <a:bodyPr>
            <a:normAutofit fontScale="90000"/>
          </a:bodyPr>
          <a:lstStyle/>
          <a:p>
            <a:pPr algn="l">
              <a:defRPr/>
            </a:pPr>
            <a:r>
              <a:rPr lang="tr-TR" b="1" dirty="0" smtClean="0">
                <a:solidFill>
                  <a:srgbClr val="FF0000"/>
                </a:solidFill>
              </a:rPr>
              <a:t>Muhasebe ve Finansman Alanı</a:t>
            </a:r>
            <a:endParaRPr lang="tr-TR" b="1" dirty="0">
              <a:solidFill>
                <a:srgbClr val="FF0000"/>
              </a:solidFill>
            </a:endParaRPr>
          </a:p>
        </p:txBody>
      </p:sp>
      <p:sp>
        <p:nvSpPr>
          <p:cNvPr id="6" name="5 Dikdörtgen"/>
          <p:cNvSpPr/>
          <p:nvPr/>
        </p:nvSpPr>
        <p:spPr>
          <a:xfrm>
            <a:off x="683568" y="1052736"/>
            <a:ext cx="4268861" cy="523220"/>
          </a:xfrm>
          <a:prstGeom prst="rect">
            <a:avLst/>
          </a:prstGeom>
        </p:spPr>
        <p:txBody>
          <a:bodyPr wrap="none">
            <a:spAutoFit/>
          </a:bodyPr>
          <a:lstStyle/>
          <a:p>
            <a:r>
              <a:rPr lang="tr-TR" sz="2800" b="1" dirty="0" smtClean="0"/>
              <a:t>Eğitim ve Kariyer İmkânları </a:t>
            </a:r>
            <a:endParaRPr lang="tr-TR" sz="2800" dirty="0"/>
          </a:p>
        </p:txBody>
      </p:sp>
      <p:sp>
        <p:nvSpPr>
          <p:cNvPr id="8" name="7 Dikdörtgen"/>
          <p:cNvSpPr/>
          <p:nvPr/>
        </p:nvSpPr>
        <p:spPr>
          <a:xfrm>
            <a:off x="611560" y="1556792"/>
            <a:ext cx="8280920" cy="2677656"/>
          </a:xfrm>
          <a:prstGeom prst="rect">
            <a:avLst/>
          </a:prstGeom>
        </p:spPr>
        <p:txBody>
          <a:bodyPr wrap="square">
            <a:spAutoFit/>
          </a:bodyPr>
          <a:lstStyle/>
          <a:p>
            <a:pPr algn="just"/>
            <a:r>
              <a:rPr lang="tr-TR" sz="2400" dirty="0" smtClean="0"/>
              <a:t>	Meslek lisesinden sonra “Yükseköğretime Geçiş Sınavı”nda başarılı olanlar lisans programlarına ya da meslek yüksekokullarının ilgili bölümlerine devam edebilirler. </a:t>
            </a:r>
          </a:p>
          <a:p>
            <a:pPr algn="just"/>
            <a:r>
              <a:rPr lang="tr-TR" sz="2400" dirty="0" smtClean="0"/>
              <a:t>	Meslek eğitimi, meslek liselerinin muhasebe ve finansman alanında ve meslek lisesinden sonra “Yükseköğretime Geçiş Sınavı”nda başarılı olanlar, lisans programlarına ya da meslek yüksekokullarının ilgili bölümlerine devam edebilirler. </a:t>
            </a:r>
            <a:endParaRPr lang="tr-TR" sz="24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22</a:t>
            </a:fld>
            <a:r>
              <a:rPr lang="tr-TR" sz="1300" dirty="0" smtClean="0">
                <a:solidFill>
                  <a:schemeClr val="tx1"/>
                </a:solidFill>
              </a:rPr>
              <a:t> -</a:t>
            </a:r>
            <a:endParaRPr lang="tr-TR" sz="1300" dirty="0">
              <a:solidFill>
                <a:schemeClr val="tx1"/>
              </a:solidFill>
            </a:endParaRPr>
          </a:p>
        </p:txBody>
      </p:sp>
      <p:pic>
        <p:nvPicPr>
          <p:cNvPr id="6" name="5 Resim" descr="IMG-20180410-WA0000.jpg"/>
          <p:cNvPicPr>
            <a:picLocks noChangeAspect="1"/>
          </p:cNvPicPr>
          <p:nvPr/>
        </p:nvPicPr>
        <p:blipFill>
          <a:blip r:embed="rId3" cstate="print"/>
          <a:stretch>
            <a:fillRect/>
          </a:stretch>
        </p:blipFill>
        <p:spPr>
          <a:xfrm>
            <a:off x="216024" y="857250"/>
            <a:ext cx="4283968" cy="5143500"/>
          </a:xfrm>
          <a:prstGeom prst="rect">
            <a:avLst/>
          </a:prstGeom>
        </p:spPr>
      </p:pic>
      <p:pic>
        <p:nvPicPr>
          <p:cNvPr id="7" name="6 Resim" descr="IMG-20180410-WA0001.jpg"/>
          <p:cNvPicPr>
            <a:picLocks noChangeAspect="1"/>
          </p:cNvPicPr>
          <p:nvPr/>
        </p:nvPicPr>
        <p:blipFill>
          <a:blip r:embed="rId4" cstate="print"/>
          <a:stretch>
            <a:fillRect/>
          </a:stretch>
        </p:blipFill>
        <p:spPr>
          <a:xfrm>
            <a:off x="4860032" y="857250"/>
            <a:ext cx="3995936" cy="5143500"/>
          </a:xfrm>
          <a:prstGeom prst="rect">
            <a:avLst/>
          </a:prstGeom>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23</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572612" y="116632"/>
            <a:ext cx="6951716" cy="1143000"/>
          </a:xfrm>
        </p:spPr>
        <p:txBody>
          <a:bodyPr>
            <a:normAutofit fontScale="90000"/>
          </a:bodyPr>
          <a:lstStyle/>
          <a:p>
            <a:pPr algn="l">
              <a:defRPr/>
            </a:pPr>
            <a:r>
              <a:rPr lang="tr-TR" b="1" dirty="0" smtClean="0">
                <a:solidFill>
                  <a:srgbClr val="FF0000"/>
                </a:solidFill>
              </a:rPr>
              <a:t>Muhasebe ve Finansman Alanı</a:t>
            </a:r>
            <a:endParaRPr lang="tr-TR" b="1" dirty="0">
              <a:solidFill>
                <a:srgbClr val="FF0000"/>
              </a:solidFill>
            </a:endParaRPr>
          </a:p>
        </p:txBody>
      </p:sp>
      <p:sp>
        <p:nvSpPr>
          <p:cNvPr id="6" name="5 Dikdörtgen"/>
          <p:cNvSpPr/>
          <p:nvPr/>
        </p:nvSpPr>
        <p:spPr>
          <a:xfrm>
            <a:off x="683568" y="1052736"/>
            <a:ext cx="4268861" cy="523220"/>
          </a:xfrm>
          <a:prstGeom prst="rect">
            <a:avLst/>
          </a:prstGeom>
        </p:spPr>
        <p:txBody>
          <a:bodyPr wrap="none">
            <a:spAutoFit/>
          </a:bodyPr>
          <a:lstStyle/>
          <a:p>
            <a:r>
              <a:rPr lang="tr-TR" sz="2800" b="1" dirty="0" smtClean="0"/>
              <a:t>Eğitim ve Kariyer İmkânları </a:t>
            </a:r>
            <a:endParaRPr lang="tr-TR" sz="2800" dirty="0"/>
          </a:p>
        </p:txBody>
      </p:sp>
      <p:sp>
        <p:nvSpPr>
          <p:cNvPr id="7" name="6 Dikdörtgen"/>
          <p:cNvSpPr/>
          <p:nvPr/>
        </p:nvSpPr>
        <p:spPr>
          <a:xfrm>
            <a:off x="467544" y="1582341"/>
            <a:ext cx="8352928" cy="3416320"/>
          </a:xfrm>
          <a:prstGeom prst="rect">
            <a:avLst/>
          </a:prstGeom>
        </p:spPr>
        <p:txBody>
          <a:bodyPr wrap="square">
            <a:spAutoFit/>
          </a:bodyPr>
          <a:lstStyle/>
          <a:p>
            <a:pPr algn="just"/>
            <a:r>
              <a:rPr lang="tr-TR" sz="2400" dirty="0" smtClean="0"/>
              <a:t>	Meslek mensupları; muhasebe ve mali müşavirlik bürolarında, dış ticaret ve finans kuruluşlarının ilgili bölümleri ile ticari işletmelerin muhasebe servislerinde çalışabilirler. Ayrıca her türlü kuruluşun mali işlerle ilgili bölümlerinde çalışabilirler. Mesleğin oldukça geniş bir çalışma alanı mevcuttur. </a:t>
            </a:r>
          </a:p>
          <a:p>
            <a:pPr algn="just"/>
            <a:r>
              <a:rPr lang="tr-TR" sz="2400" dirty="0" smtClean="0"/>
              <a:t>	Ülkemizde, muhasebecilik, yasalarla düzenlenmiş bir meslektir. Anadolu ticaret meslek lisesi ve ticaret meslek lisesinden mezun olanlar Kanun’da belirtilen şartları yerine getirmek suretiyle bu unvanları kazanabilirler. </a:t>
            </a:r>
            <a:endParaRPr lang="tr-TR" sz="24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24</a:t>
            </a:fld>
            <a:r>
              <a:rPr lang="tr-TR" sz="1300" dirty="0" smtClean="0">
                <a:solidFill>
                  <a:schemeClr val="tx1"/>
                </a:solidFill>
              </a:rPr>
              <a:t> -</a:t>
            </a:r>
            <a:endParaRPr lang="tr-TR" sz="1300" dirty="0">
              <a:solidFill>
                <a:schemeClr val="tx1"/>
              </a:solidFill>
            </a:endParaRPr>
          </a:p>
        </p:txBody>
      </p:sp>
      <p:pic>
        <p:nvPicPr>
          <p:cNvPr id="7170" name="Picture 2"/>
          <p:cNvPicPr>
            <a:picLocks noChangeAspect="1" noChangeArrowheads="1"/>
          </p:cNvPicPr>
          <p:nvPr/>
        </p:nvPicPr>
        <p:blipFill>
          <a:blip r:embed="rId3" cstate="print"/>
          <a:srcRect/>
          <a:stretch>
            <a:fillRect/>
          </a:stretch>
        </p:blipFill>
        <p:spPr bwMode="auto">
          <a:xfrm>
            <a:off x="428597" y="1142984"/>
            <a:ext cx="4214841" cy="4572032"/>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4714876" y="1142984"/>
            <a:ext cx="4119572" cy="4572032"/>
          </a:xfrm>
          <a:prstGeom prst="rect">
            <a:avLst/>
          </a:prstGeom>
          <a:noFill/>
          <a:ln w="9525">
            <a:noFill/>
            <a:miter lim="800000"/>
            <a:headEnd/>
            <a:tailEnd/>
          </a:ln>
          <a:effectLst/>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3" name="Dikdörtgen 2"/>
          <p:cNvSpPr/>
          <p:nvPr/>
        </p:nvSpPr>
        <p:spPr>
          <a:xfrm>
            <a:off x="714348" y="1142984"/>
            <a:ext cx="6713505" cy="830997"/>
          </a:xfrm>
          <a:prstGeom prst="rect">
            <a:avLst/>
          </a:prstGeom>
        </p:spPr>
        <p:txBody>
          <a:bodyPr wrap="none">
            <a:spAutoFit/>
          </a:bodyPr>
          <a:lstStyle/>
          <a:p>
            <a:r>
              <a:rPr lang="tr-TR" sz="2400" dirty="0"/>
              <a:t> </a:t>
            </a:r>
            <a:r>
              <a:rPr lang="tr-TR" sz="2400" dirty="0" smtClean="0"/>
              <a:t>Okulumuzda: </a:t>
            </a:r>
            <a:r>
              <a:rPr lang="tr-TR" sz="2400" dirty="0" smtClean="0"/>
              <a:t>2020-2021 Öğretim </a:t>
            </a:r>
            <a:r>
              <a:rPr lang="tr-TR" sz="2400" dirty="0" smtClean="0"/>
              <a:t>Yılında </a:t>
            </a:r>
            <a:br>
              <a:rPr lang="tr-TR" sz="2400" dirty="0" smtClean="0"/>
            </a:br>
            <a:r>
              <a:rPr lang="tr-TR" sz="2400" dirty="0" smtClean="0"/>
              <a:t>Üniversiteyi kazanan öğrenciler aşağıya çıkartılmıştır.</a:t>
            </a:r>
            <a:endParaRPr lang="tr-TR" sz="2400" dirty="0"/>
          </a:p>
        </p:txBody>
      </p:sp>
      <p:graphicFrame>
        <p:nvGraphicFramePr>
          <p:cNvPr id="4" name="Tablo 3"/>
          <p:cNvGraphicFramePr>
            <a:graphicFrameLocks noGrp="1"/>
          </p:cNvGraphicFramePr>
          <p:nvPr>
            <p:extLst>
              <p:ext uri="{D42A27DB-BD31-4B8C-83A1-F6EECF244321}">
                <p14:modId xmlns:p14="http://schemas.microsoft.com/office/powerpoint/2010/main" xmlns="" val="1799609054"/>
              </p:ext>
            </p:extLst>
          </p:nvPr>
        </p:nvGraphicFramePr>
        <p:xfrm>
          <a:off x="642910" y="2285992"/>
          <a:ext cx="7429552" cy="2783221"/>
        </p:xfrm>
        <a:graphic>
          <a:graphicData uri="http://schemas.openxmlformats.org/drawingml/2006/table">
            <a:tbl>
              <a:tblPr firstRow="1" firstCol="1" lastRow="1" lastCol="1" bandRow="1" bandCol="1"/>
              <a:tblGrid>
                <a:gridCol w="5482000"/>
                <a:gridCol w="1947552"/>
              </a:tblGrid>
              <a:tr h="308952">
                <a:tc gridSpan="2">
                  <a:txBody>
                    <a:bodyPr/>
                    <a:lstStyle/>
                    <a:p>
                      <a:pPr algn="ctr">
                        <a:spcAft>
                          <a:spcPts val="0"/>
                        </a:spcAft>
                      </a:pPr>
                      <a:r>
                        <a:rPr lang="tr-TR" sz="2400" b="1" dirty="0" smtClean="0">
                          <a:solidFill>
                            <a:srgbClr val="FFFFFF"/>
                          </a:solidFill>
                          <a:effectLst/>
                          <a:latin typeface="Calibri"/>
                          <a:ea typeface="Times New Roman"/>
                        </a:rPr>
                        <a:t>Üniversiteyi</a:t>
                      </a:r>
                      <a:r>
                        <a:rPr lang="tr-TR" sz="2400" b="1" baseline="0" dirty="0" smtClean="0">
                          <a:solidFill>
                            <a:srgbClr val="FFFFFF"/>
                          </a:solidFill>
                          <a:effectLst/>
                          <a:latin typeface="Calibri"/>
                          <a:ea typeface="Times New Roman"/>
                        </a:rPr>
                        <a:t> Kazanan Öğrenci </a:t>
                      </a:r>
                      <a:r>
                        <a:rPr lang="tr-TR" sz="2400" b="1" dirty="0" smtClean="0">
                          <a:solidFill>
                            <a:srgbClr val="FFFFFF"/>
                          </a:solidFill>
                          <a:effectLst/>
                          <a:latin typeface="Calibri"/>
                          <a:ea typeface="Times New Roman"/>
                        </a:rPr>
                        <a:t>Sayısı</a:t>
                      </a:r>
                      <a:endParaRPr lang="tr-TR" sz="2400" dirty="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4F81BD"/>
                    </a:solidFill>
                  </a:tcPr>
                </a:tc>
                <a:tc hMerge="1">
                  <a:txBody>
                    <a:bodyPr/>
                    <a:lstStyle/>
                    <a:p>
                      <a:endParaRPr lang="tr-TR"/>
                    </a:p>
                  </a:txBody>
                  <a:tcPr/>
                </a:tc>
              </a:tr>
              <a:tr h="290732">
                <a:tc>
                  <a:txBody>
                    <a:bodyPr/>
                    <a:lstStyle/>
                    <a:p>
                      <a:pPr marL="116840">
                        <a:spcAft>
                          <a:spcPts val="0"/>
                        </a:spcAft>
                      </a:pPr>
                      <a:endParaRPr lang="tr-TR" sz="2400" b="0" dirty="0">
                        <a:effectLst/>
                        <a:latin typeface="Times New Roman"/>
                        <a:ea typeface="Times New Roman"/>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tr-TR" sz="2400" b="0" dirty="0" smtClean="0">
                          <a:effectLst/>
                          <a:latin typeface="Times New Roman"/>
                          <a:ea typeface="Times New Roman"/>
                        </a:rPr>
                        <a:t>2020-2021</a:t>
                      </a:r>
                      <a:endParaRPr lang="tr-TR" sz="2400" b="0" dirty="0">
                        <a:effectLst/>
                        <a:latin typeface="Times New Roman"/>
                        <a:ea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11488">
                <a:tc>
                  <a:txBody>
                    <a:bodyPr/>
                    <a:lstStyle/>
                    <a:p>
                      <a:pPr algn="l" fontAlgn="ctr"/>
                      <a:r>
                        <a:rPr lang="tr-TR" sz="1600" b="1" i="0" u="none" strike="noStrike" dirty="0" smtClean="0">
                          <a:solidFill>
                            <a:srgbClr val="000000"/>
                          </a:solidFill>
                          <a:latin typeface="Times New Roman"/>
                        </a:rPr>
                        <a:t>  4 </a:t>
                      </a:r>
                      <a:r>
                        <a:rPr lang="tr-TR" sz="1600" b="1" i="0" u="none" strike="noStrike" dirty="0">
                          <a:solidFill>
                            <a:srgbClr val="000000"/>
                          </a:solidFill>
                          <a:latin typeface="Times New Roman"/>
                        </a:rPr>
                        <a:t>YILLIK FAKÜLTE KAZANAN ÖĞRENCİLER</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tr-TR" sz="1600" b="1" i="0" u="none" strike="noStrike" dirty="0" smtClean="0">
                          <a:solidFill>
                            <a:srgbClr val="000000"/>
                          </a:solidFill>
                          <a:latin typeface="Times New Roman"/>
                        </a:rPr>
                        <a:t>6</a:t>
                      </a:r>
                      <a:endParaRPr lang="tr-TR" sz="1600" b="1" i="0" u="none" strike="noStrike" dirty="0">
                        <a:solidFill>
                          <a:srgbClr val="000000"/>
                        </a:solidFill>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28628">
                <a:tc>
                  <a:txBody>
                    <a:bodyPr/>
                    <a:lstStyle/>
                    <a:p>
                      <a:pPr algn="l" fontAlgn="ctr"/>
                      <a:r>
                        <a:rPr lang="tr-TR" sz="1600" b="1" i="0" u="none" strike="noStrike" dirty="0">
                          <a:solidFill>
                            <a:srgbClr val="000000"/>
                          </a:solidFill>
                          <a:latin typeface="Times New Roman"/>
                        </a:rPr>
                        <a:t> </a:t>
                      </a:r>
                      <a:r>
                        <a:rPr lang="tr-TR" sz="1600" b="1" i="0" u="none" strike="noStrike" dirty="0" smtClean="0">
                          <a:solidFill>
                            <a:srgbClr val="000000"/>
                          </a:solidFill>
                          <a:latin typeface="Times New Roman"/>
                        </a:rPr>
                        <a:t> 2 </a:t>
                      </a:r>
                      <a:r>
                        <a:rPr lang="tr-TR" sz="1600" b="1" i="0" u="none" strike="noStrike" dirty="0">
                          <a:solidFill>
                            <a:srgbClr val="000000"/>
                          </a:solidFill>
                          <a:latin typeface="Times New Roman"/>
                        </a:rPr>
                        <a:t>YILLIK </a:t>
                      </a:r>
                      <a:r>
                        <a:rPr lang="tr-TR" sz="1600" b="1" i="0" u="none" strike="noStrike" dirty="0" smtClean="0">
                          <a:solidFill>
                            <a:srgbClr val="000000"/>
                          </a:solidFill>
                          <a:latin typeface="Times New Roman"/>
                        </a:rPr>
                        <a:t>YÜKSEKOKUL </a:t>
                      </a:r>
                      <a:r>
                        <a:rPr lang="tr-TR" sz="1600" b="1" i="0" u="none" strike="noStrike" dirty="0">
                          <a:solidFill>
                            <a:srgbClr val="000000"/>
                          </a:solidFill>
                          <a:latin typeface="Times New Roman"/>
                        </a:rPr>
                        <a:t>KAZANAN ÖĞRENCİLER </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tr-TR" sz="1600" b="1" i="0" u="none" strike="noStrike" dirty="0" smtClean="0">
                          <a:solidFill>
                            <a:srgbClr val="000000"/>
                          </a:solidFill>
                          <a:latin typeface="Times New Roman"/>
                        </a:rPr>
                        <a:t>25</a:t>
                      </a:r>
                      <a:endParaRPr lang="tr-TR" sz="1600" b="1" i="0" u="none" strike="noStrike" dirty="0">
                        <a:solidFill>
                          <a:srgbClr val="000000"/>
                        </a:solidFill>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57190">
                <a:tc>
                  <a:txBody>
                    <a:bodyPr/>
                    <a:lstStyle/>
                    <a:p>
                      <a:pPr algn="l" fontAlgn="ctr"/>
                      <a:r>
                        <a:rPr lang="tr-TR" sz="1600" b="1" i="0" u="none" strike="noStrike" dirty="0">
                          <a:solidFill>
                            <a:srgbClr val="000000"/>
                          </a:solidFill>
                          <a:latin typeface="Times New Roman"/>
                        </a:rPr>
                        <a:t> </a:t>
                      </a:r>
                      <a:r>
                        <a:rPr lang="tr-TR" sz="1600" b="1" i="0" u="none" strike="noStrike" dirty="0" smtClean="0">
                          <a:solidFill>
                            <a:srgbClr val="000000"/>
                          </a:solidFill>
                          <a:latin typeface="Times New Roman"/>
                        </a:rPr>
                        <a:t> AÇIKÖĞRETİM FAKÜLTESİNİ </a:t>
                      </a:r>
                      <a:r>
                        <a:rPr lang="tr-TR" sz="1600" b="1" i="0" u="none" strike="noStrike" dirty="0">
                          <a:solidFill>
                            <a:srgbClr val="000000"/>
                          </a:solidFill>
                          <a:latin typeface="Times New Roman"/>
                        </a:rPr>
                        <a:t>KAZANAN ÖĞRENCİLER </a:t>
                      </a:r>
                      <a:r>
                        <a:rPr lang="tr-TR" sz="1600" b="1" i="0" u="none" strike="noStrike" dirty="0" smtClean="0">
                          <a:solidFill>
                            <a:srgbClr val="000000"/>
                          </a:solidFill>
                          <a:latin typeface="Times New Roman"/>
                        </a:rPr>
                        <a:t>(4 Yıllık)</a:t>
                      </a:r>
                      <a:endParaRPr lang="tr-TR" sz="1600" b="1" i="0" u="none" strike="noStrike" dirty="0">
                        <a:solidFill>
                          <a:srgbClr val="000000"/>
                        </a:solidFill>
                        <a:latin typeface="Times New Roman"/>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tr-TR" sz="1600" b="1" i="0" u="none" strike="noStrike" dirty="0" smtClean="0">
                          <a:solidFill>
                            <a:srgbClr val="000000"/>
                          </a:solidFill>
                          <a:latin typeface="Times New Roman"/>
                        </a:rPr>
                        <a:t>1</a:t>
                      </a:r>
                      <a:endParaRPr lang="tr-TR" sz="1600" b="1" i="0" u="none" strike="noStrike" dirty="0">
                        <a:solidFill>
                          <a:srgbClr val="000000"/>
                        </a:solidFill>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57190">
                <a:tc>
                  <a:txBody>
                    <a:bodyPr/>
                    <a:lstStyle/>
                    <a:p>
                      <a:pPr algn="l" fontAlgn="ctr"/>
                      <a:r>
                        <a:rPr lang="tr-TR" sz="1600" b="1" i="0" u="none" strike="noStrike" dirty="0" smtClean="0">
                          <a:solidFill>
                            <a:srgbClr val="000000"/>
                          </a:solidFill>
                          <a:latin typeface="Times New Roman"/>
                        </a:rPr>
                        <a:t>TOPLAM</a:t>
                      </a:r>
                      <a:r>
                        <a:rPr lang="tr-TR" sz="1600" b="1" i="0" u="none" strike="noStrike" baseline="0" dirty="0" smtClean="0">
                          <a:solidFill>
                            <a:srgbClr val="000000"/>
                          </a:solidFill>
                          <a:latin typeface="Times New Roman"/>
                        </a:rPr>
                        <a:t> YERLEŞEN ÖĞRENCİ SAYISI</a:t>
                      </a:r>
                      <a:endParaRPr lang="tr-TR" sz="1600" b="1" i="0" u="none" strike="noStrike" dirty="0">
                        <a:solidFill>
                          <a:srgbClr val="000000"/>
                        </a:solidFill>
                        <a:latin typeface="Times New Roman"/>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tr-TR" sz="1600" b="1" i="0" u="none" strike="noStrike" dirty="0" smtClean="0">
                          <a:solidFill>
                            <a:srgbClr val="000000"/>
                          </a:solidFill>
                          <a:latin typeface="Times New Roman"/>
                        </a:rPr>
                        <a:t>32</a:t>
                      </a:r>
                      <a:endParaRPr lang="tr-TR" sz="1600" b="1" i="0" u="none" strike="noStrike" dirty="0">
                        <a:solidFill>
                          <a:srgbClr val="000000"/>
                        </a:solidFill>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57190">
                <a:tc>
                  <a:txBody>
                    <a:bodyPr/>
                    <a:lstStyle/>
                    <a:p>
                      <a:pPr algn="l" fontAlgn="ctr"/>
                      <a:r>
                        <a:rPr lang="tr-TR" sz="1600" b="1" i="0" u="none" strike="noStrike" dirty="0" smtClean="0">
                          <a:solidFill>
                            <a:srgbClr val="000000"/>
                          </a:solidFill>
                          <a:latin typeface="Times New Roman"/>
                        </a:rPr>
                        <a:t>MEZUN</a:t>
                      </a:r>
                      <a:r>
                        <a:rPr lang="tr-TR" sz="1600" b="1" i="0" u="none" strike="noStrike" baseline="0" dirty="0" smtClean="0">
                          <a:solidFill>
                            <a:srgbClr val="000000"/>
                          </a:solidFill>
                          <a:latin typeface="Times New Roman"/>
                        </a:rPr>
                        <a:t> ÖĞRENCİ SAYIMIZ</a:t>
                      </a:r>
                      <a:endParaRPr lang="tr-TR" sz="1600" b="1" i="0" u="none" strike="noStrike" dirty="0">
                        <a:solidFill>
                          <a:srgbClr val="000000"/>
                        </a:solidFill>
                        <a:latin typeface="Times New Roman"/>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endParaRPr lang="tr-TR" sz="1600" b="1" i="0" u="none" strike="noStrike" dirty="0">
                        <a:solidFill>
                          <a:srgbClr val="000000"/>
                        </a:solidFill>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25</a:t>
            </a:fld>
            <a:r>
              <a:rPr lang="tr-TR" sz="1300" dirty="0" smtClean="0">
                <a:solidFill>
                  <a:schemeClr val="tx1"/>
                </a:solidFill>
              </a:rPr>
              <a:t> -</a:t>
            </a:r>
            <a:endParaRPr lang="tr-TR" sz="1300" dirty="0">
              <a:solidFill>
                <a:schemeClr val="tx1"/>
              </a:solidFill>
            </a:endParaRPr>
          </a:p>
        </p:txBody>
      </p:sp>
      <p:sp>
        <p:nvSpPr>
          <p:cNvPr id="10" name="9 Metin kutusu"/>
          <p:cNvSpPr txBox="1"/>
          <p:nvPr/>
        </p:nvSpPr>
        <p:spPr>
          <a:xfrm>
            <a:off x="785786" y="642918"/>
            <a:ext cx="6984776" cy="523220"/>
          </a:xfrm>
          <a:prstGeom prst="rect">
            <a:avLst/>
          </a:prstGeom>
          <a:noFill/>
        </p:spPr>
        <p:txBody>
          <a:bodyPr wrap="square" rtlCol="0">
            <a:spAutoFit/>
          </a:bodyPr>
          <a:lstStyle/>
          <a:p>
            <a:r>
              <a:rPr lang="tr-TR" sz="2800" dirty="0" smtClean="0"/>
              <a:t>TANITIM</a:t>
            </a:r>
            <a:endParaRPr lang="tr-TR" sz="28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26</a:t>
            </a:fld>
            <a:r>
              <a:rPr lang="tr-TR" sz="1300" dirty="0" smtClean="0">
                <a:solidFill>
                  <a:schemeClr val="tx1"/>
                </a:solidFill>
              </a:rPr>
              <a:t> -</a:t>
            </a:r>
            <a:endParaRPr lang="tr-TR" sz="1300" dirty="0">
              <a:solidFill>
                <a:schemeClr val="tx1"/>
              </a:solidFill>
            </a:endParaRPr>
          </a:p>
        </p:txBody>
      </p:sp>
      <p:pic>
        <p:nvPicPr>
          <p:cNvPr id="6" name="5 Resim" descr="P_20180409_111542.jpg"/>
          <p:cNvPicPr>
            <a:picLocks noChangeAspect="1"/>
          </p:cNvPicPr>
          <p:nvPr/>
        </p:nvPicPr>
        <p:blipFill>
          <a:blip r:embed="rId3" cstate="print"/>
          <a:stretch>
            <a:fillRect/>
          </a:stretch>
        </p:blipFill>
        <p:spPr>
          <a:xfrm>
            <a:off x="323528" y="1484784"/>
            <a:ext cx="4104456" cy="3868876"/>
          </a:xfrm>
          <a:prstGeom prst="rect">
            <a:avLst/>
          </a:prstGeom>
        </p:spPr>
      </p:pic>
      <p:pic>
        <p:nvPicPr>
          <p:cNvPr id="7" name="6 Resim" descr="P_20180409_111555.jpg"/>
          <p:cNvPicPr>
            <a:picLocks noChangeAspect="1"/>
          </p:cNvPicPr>
          <p:nvPr/>
        </p:nvPicPr>
        <p:blipFill>
          <a:blip r:embed="rId4" cstate="print"/>
          <a:stretch>
            <a:fillRect/>
          </a:stretch>
        </p:blipFill>
        <p:spPr>
          <a:xfrm>
            <a:off x="4788024" y="1484784"/>
            <a:ext cx="4104456" cy="3888432"/>
          </a:xfrm>
          <a:prstGeom prst="rect">
            <a:avLst/>
          </a:prstGeom>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27</a:t>
            </a:fld>
            <a:r>
              <a:rPr lang="tr-TR" sz="1300" dirty="0" smtClean="0">
                <a:solidFill>
                  <a:schemeClr val="tx1"/>
                </a:solidFill>
              </a:rPr>
              <a:t> -</a:t>
            </a:r>
            <a:endParaRPr lang="tr-TR" sz="1300" dirty="0">
              <a:solidFill>
                <a:schemeClr val="tx1"/>
              </a:solidFill>
            </a:endParaRPr>
          </a:p>
        </p:txBody>
      </p:sp>
      <p:pic>
        <p:nvPicPr>
          <p:cNvPr id="4098" name="Picture 2" descr="C:\Users\hsylmz\Desktop\k12\okul\3.jpeg"/>
          <p:cNvPicPr>
            <a:picLocks noChangeAspect="1" noChangeArrowheads="1"/>
          </p:cNvPicPr>
          <p:nvPr/>
        </p:nvPicPr>
        <p:blipFill>
          <a:blip r:embed="rId3"/>
          <a:srcRect/>
          <a:stretch>
            <a:fillRect/>
          </a:stretch>
        </p:blipFill>
        <p:spPr bwMode="auto">
          <a:xfrm>
            <a:off x="1071538" y="857232"/>
            <a:ext cx="7013580" cy="5260185"/>
          </a:xfrm>
          <a:prstGeom prst="rect">
            <a:avLst/>
          </a:prstGeom>
          <a:noFill/>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sz="1300" dirty="0" smtClean="0">
                <a:solidFill>
                  <a:schemeClr val="tx1"/>
                </a:solidFill>
              </a:rPr>
              <a:t>- </a:t>
            </a:r>
            <a:fld id="{9D8F4175-962E-41E7-A50F-4ADF61DA32C9}" type="slidenum">
              <a:rPr lang="tr-TR" smtClean="0">
                <a:solidFill>
                  <a:schemeClr val="tx1"/>
                </a:solidFill>
              </a:rPr>
              <a:pPr algn="l"/>
              <a:t>28</a:t>
            </a:fld>
            <a:r>
              <a:rPr lang="tr-TR" sz="1300" dirty="0" smtClean="0">
                <a:solidFill>
                  <a:schemeClr val="tx1"/>
                </a:solidFill>
              </a:rPr>
              <a:t> -</a:t>
            </a:r>
            <a:endParaRPr lang="tr-TR" sz="1300" dirty="0">
              <a:solidFill>
                <a:schemeClr val="tx1"/>
              </a:solidFill>
            </a:endParaRPr>
          </a:p>
        </p:txBody>
      </p:sp>
      <p:pic>
        <p:nvPicPr>
          <p:cNvPr id="5122" name="Picture 2" descr="C:\Users\hsylmz\Desktop\k12\okul\1.jpeg"/>
          <p:cNvPicPr>
            <a:picLocks noChangeAspect="1" noChangeArrowheads="1"/>
          </p:cNvPicPr>
          <p:nvPr/>
        </p:nvPicPr>
        <p:blipFill>
          <a:blip r:embed="rId3"/>
          <a:srcRect/>
          <a:stretch>
            <a:fillRect/>
          </a:stretch>
        </p:blipFill>
        <p:spPr bwMode="auto">
          <a:xfrm>
            <a:off x="785786" y="785794"/>
            <a:ext cx="7489831" cy="5617374"/>
          </a:xfrm>
          <a:prstGeom prst="rect">
            <a:avLst/>
          </a:prstGeom>
          <a:noFill/>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a:t>
            </a:r>
            <a:r>
              <a:rPr lang="tr-TR" dirty="0" err="1" smtClean="0">
                <a:solidFill>
                  <a:schemeClr val="bg1">
                    <a:lumMod val="75000"/>
                  </a:schemeClr>
                </a:solidFill>
              </a:rPr>
              <a:t>Erkul</a:t>
            </a:r>
            <a:r>
              <a:rPr lang="tr-TR" dirty="0" smtClean="0">
                <a:solidFill>
                  <a:schemeClr val="bg1">
                    <a:lumMod val="75000"/>
                  </a:schemeClr>
                </a:solidFill>
              </a:rPr>
              <a:t> Ticaret Meslek Lisesi  Brifing  </a:t>
            </a:r>
            <a:r>
              <a:rPr lang="tr-TR" dirty="0" smtClean="0">
                <a:solidFill>
                  <a:schemeClr val="bg1">
                    <a:lumMod val="75000"/>
                  </a:schemeClr>
                </a:solidFill>
              </a:rPr>
              <a:t>    - </a:t>
            </a:r>
            <a:fld id="{9D8F4175-962E-41E7-A50F-4ADF61DA32C9}" type="slidenum">
              <a:rPr lang="tr-TR" smtClean="0">
                <a:solidFill>
                  <a:schemeClr val="tx1"/>
                </a:solidFill>
              </a:rPr>
              <a:pPr algn="l"/>
              <a:t>29</a:t>
            </a:fld>
            <a:r>
              <a:rPr lang="tr-TR" sz="1300" dirty="0" smtClean="0">
                <a:solidFill>
                  <a:schemeClr val="tx1"/>
                </a:solidFill>
              </a:rPr>
              <a:t> </a:t>
            </a:r>
            <a:r>
              <a:rPr lang="tr-TR" sz="1300" dirty="0" smtClean="0">
                <a:solidFill>
                  <a:schemeClr val="tx1"/>
                </a:solidFill>
              </a:rPr>
              <a:t>-</a:t>
            </a:r>
            <a:endParaRPr lang="tr-TR" sz="1300" dirty="0">
              <a:solidFill>
                <a:schemeClr val="tx1"/>
              </a:solidFill>
            </a:endParaRPr>
          </a:p>
        </p:txBody>
      </p:sp>
      <p:sp>
        <p:nvSpPr>
          <p:cNvPr id="7" name="6 Dikdörtgen"/>
          <p:cNvSpPr/>
          <p:nvPr/>
        </p:nvSpPr>
        <p:spPr>
          <a:xfrm>
            <a:off x="285720" y="357166"/>
            <a:ext cx="8643998" cy="523220"/>
          </a:xfrm>
          <a:prstGeom prst="rect">
            <a:avLst/>
          </a:prstGeom>
        </p:spPr>
        <p:txBody>
          <a:bodyPr wrap="square">
            <a:spAutoFit/>
          </a:bodyPr>
          <a:lstStyle/>
          <a:p>
            <a:r>
              <a:rPr lang="tr-TR" sz="2800" dirty="0" smtClean="0">
                <a:solidFill>
                  <a:srgbClr val="0070C0"/>
                </a:solidFill>
              </a:rPr>
              <a:t>İLETİŞİM</a:t>
            </a:r>
            <a:endParaRPr lang="tr-TR" sz="2800" dirty="0"/>
          </a:p>
        </p:txBody>
      </p:sp>
      <p:graphicFrame>
        <p:nvGraphicFramePr>
          <p:cNvPr id="6" name="5 Tablo"/>
          <p:cNvGraphicFramePr>
            <a:graphicFrameLocks noGrp="1"/>
          </p:cNvGraphicFramePr>
          <p:nvPr/>
        </p:nvGraphicFramePr>
        <p:xfrm>
          <a:off x="285720" y="714356"/>
          <a:ext cx="8001057" cy="2103120"/>
        </p:xfrm>
        <a:graphic>
          <a:graphicData uri="http://schemas.openxmlformats.org/drawingml/2006/table">
            <a:tbl>
              <a:tblPr/>
              <a:tblGrid>
                <a:gridCol w="2667019"/>
                <a:gridCol w="404815"/>
                <a:gridCol w="4929223"/>
              </a:tblGrid>
              <a:tr h="0">
                <a:tc>
                  <a:txBody>
                    <a:bodyPr/>
                    <a:lstStyle/>
                    <a:p>
                      <a:r>
                        <a:rPr lang="tr-TR" dirty="0"/>
                        <a:t>Kurum Adı</a:t>
                      </a:r>
                    </a:p>
                  </a:txBody>
                  <a:tcPr>
                    <a:lnL>
                      <a:noFill/>
                    </a:lnL>
                    <a:lnR>
                      <a:noFill/>
                    </a:lnR>
                    <a:lnT>
                      <a:noFill/>
                    </a:lnT>
                    <a:lnB>
                      <a:noFill/>
                    </a:lnB>
                  </a:tcPr>
                </a:tc>
                <a:tc>
                  <a:txBody>
                    <a:bodyPr/>
                    <a:lstStyle/>
                    <a:p>
                      <a:r>
                        <a:rPr lang="tr-TR"/>
                        <a:t>:</a:t>
                      </a:r>
                    </a:p>
                  </a:txBody>
                  <a:tcPr>
                    <a:lnL>
                      <a:noFill/>
                    </a:lnL>
                    <a:lnR>
                      <a:noFill/>
                    </a:lnR>
                    <a:lnT>
                      <a:noFill/>
                    </a:lnT>
                    <a:lnB>
                      <a:noFill/>
                    </a:lnB>
                  </a:tcPr>
                </a:tc>
                <a:tc>
                  <a:txBody>
                    <a:bodyPr/>
                    <a:lstStyle/>
                    <a:p>
                      <a:r>
                        <a:rPr lang="tr-TR"/>
                        <a:t>Ahmet Erkul Mesleki ve Teknik Anadolu Lisesi</a:t>
                      </a:r>
                    </a:p>
                  </a:txBody>
                  <a:tcPr anchor="ctr">
                    <a:lnL>
                      <a:noFill/>
                    </a:lnL>
                    <a:lnR>
                      <a:noFill/>
                    </a:lnR>
                    <a:lnT>
                      <a:noFill/>
                    </a:lnT>
                    <a:lnB>
                      <a:noFill/>
                    </a:lnB>
                  </a:tcPr>
                </a:tc>
              </a:tr>
              <a:tr h="0">
                <a:tc>
                  <a:txBody>
                    <a:bodyPr/>
                    <a:lstStyle/>
                    <a:p>
                      <a:r>
                        <a:rPr lang="tr-TR"/>
                        <a:t>Telefon</a:t>
                      </a:r>
                    </a:p>
                  </a:txBody>
                  <a:tcPr anchor="ctr">
                    <a:lnL>
                      <a:noFill/>
                    </a:lnL>
                    <a:lnR>
                      <a:noFill/>
                    </a:lnR>
                    <a:lnT>
                      <a:noFill/>
                    </a:lnT>
                    <a:lnB>
                      <a:noFill/>
                    </a:lnB>
                  </a:tcPr>
                </a:tc>
                <a:tc>
                  <a:txBody>
                    <a:bodyPr/>
                    <a:lstStyle/>
                    <a:p>
                      <a:r>
                        <a:rPr lang="tr-TR" dirty="0"/>
                        <a:t>:</a:t>
                      </a:r>
                    </a:p>
                  </a:txBody>
                  <a:tcPr anchor="ctr">
                    <a:lnL>
                      <a:noFill/>
                    </a:lnL>
                    <a:lnR>
                      <a:noFill/>
                    </a:lnR>
                    <a:lnT>
                      <a:noFill/>
                    </a:lnT>
                    <a:lnB>
                      <a:noFill/>
                    </a:lnB>
                  </a:tcPr>
                </a:tc>
                <a:tc>
                  <a:txBody>
                    <a:bodyPr/>
                    <a:lstStyle/>
                    <a:p>
                      <a:r>
                        <a:rPr lang="tr-TR"/>
                        <a:t>03423213839</a:t>
                      </a:r>
                    </a:p>
                  </a:txBody>
                  <a:tcPr anchor="ctr">
                    <a:lnL>
                      <a:noFill/>
                    </a:lnL>
                    <a:lnR>
                      <a:noFill/>
                    </a:lnR>
                    <a:lnT>
                      <a:noFill/>
                    </a:lnT>
                    <a:lnB>
                      <a:noFill/>
                    </a:lnB>
                  </a:tcPr>
                </a:tc>
              </a:tr>
              <a:tr h="0">
                <a:tc>
                  <a:txBody>
                    <a:bodyPr/>
                    <a:lstStyle/>
                    <a:p>
                      <a:r>
                        <a:rPr lang="tr-TR"/>
                        <a:t>Faks</a:t>
                      </a:r>
                    </a:p>
                  </a:txBody>
                  <a:tcPr anchor="ctr">
                    <a:lnL>
                      <a:noFill/>
                    </a:lnL>
                    <a:lnR>
                      <a:noFill/>
                    </a:lnR>
                    <a:lnT>
                      <a:noFill/>
                    </a:lnT>
                    <a:lnB>
                      <a:noFill/>
                    </a:lnB>
                  </a:tcPr>
                </a:tc>
                <a:tc>
                  <a:txBody>
                    <a:bodyPr/>
                    <a:lstStyle/>
                    <a:p>
                      <a:r>
                        <a:rPr lang="tr-TR"/>
                        <a:t>:</a:t>
                      </a:r>
                    </a:p>
                  </a:txBody>
                  <a:tcPr anchor="ctr">
                    <a:lnL>
                      <a:noFill/>
                    </a:lnL>
                    <a:lnR>
                      <a:noFill/>
                    </a:lnR>
                    <a:lnT>
                      <a:noFill/>
                    </a:lnT>
                    <a:lnB>
                      <a:noFill/>
                    </a:lnB>
                  </a:tcPr>
                </a:tc>
                <a:tc>
                  <a:txBody>
                    <a:bodyPr/>
                    <a:lstStyle/>
                    <a:p>
                      <a:r>
                        <a:rPr lang="tr-TR"/>
                        <a:t>03423223838</a:t>
                      </a:r>
                    </a:p>
                  </a:txBody>
                  <a:tcPr anchor="ctr">
                    <a:lnL>
                      <a:noFill/>
                    </a:lnL>
                    <a:lnR>
                      <a:noFill/>
                    </a:lnR>
                    <a:lnT>
                      <a:noFill/>
                    </a:lnT>
                    <a:lnB>
                      <a:noFill/>
                    </a:lnB>
                  </a:tcPr>
                </a:tc>
              </a:tr>
              <a:tr h="0">
                <a:tc>
                  <a:txBody>
                    <a:bodyPr/>
                    <a:lstStyle/>
                    <a:p>
                      <a:r>
                        <a:rPr lang="tr-TR"/>
                        <a:t>WEB Adresi</a:t>
                      </a:r>
                    </a:p>
                  </a:txBody>
                  <a:tcPr anchor="ctr">
                    <a:lnL>
                      <a:noFill/>
                    </a:lnL>
                    <a:lnR>
                      <a:noFill/>
                    </a:lnR>
                    <a:lnT>
                      <a:noFill/>
                    </a:lnT>
                    <a:lnB>
                      <a:noFill/>
                    </a:lnB>
                  </a:tcPr>
                </a:tc>
                <a:tc>
                  <a:txBody>
                    <a:bodyPr/>
                    <a:lstStyle/>
                    <a:p>
                      <a:r>
                        <a:rPr lang="tr-TR"/>
                        <a:t>:</a:t>
                      </a:r>
                    </a:p>
                  </a:txBody>
                  <a:tcPr anchor="ctr">
                    <a:lnL>
                      <a:noFill/>
                    </a:lnL>
                    <a:lnR>
                      <a:noFill/>
                    </a:lnR>
                    <a:lnT>
                      <a:noFill/>
                    </a:lnT>
                    <a:lnB>
                      <a:noFill/>
                    </a:lnB>
                  </a:tcPr>
                </a:tc>
                <a:tc>
                  <a:txBody>
                    <a:bodyPr/>
                    <a:lstStyle/>
                    <a:p>
                      <a:r>
                        <a:rPr lang="tr-TR"/>
                        <a:t>http://ahmeterkultml.meb.k12.tr</a:t>
                      </a:r>
                    </a:p>
                  </a:txBody>
                  <a:tcPr anchor="ctr">
                    <a:lnL>
                      <a:noFill/>
                    </a:lnL>
                    <a:lnR>
                      <a:noFill/>
                    </a:lnR>
                    <a:lnT>
                      <a:noFill/>
                    </a:lnT>
                    <a:lnB>
                      <a:noFill/>
                    </a:lnB>
                  </a:tcPr>
                </a:tc>
              </a:tr>
              <a:tr h="0">
                <a:tc>
                  <a:txBody>
                    <a:bodyPr/>
                    <a:lstStyle/>
                    <a:p>
                      <a:r>
                        <a:rPr lang="tr-TR"/>
                        <a:t>Adres</a:t>
                      </a:r>
                    </a:p>
                  </a:txBody>
                  <a:tcPr>
                    <a:lnL>
                      <a:noFill/>
                    </a:lnL>
                    <a:lnR>
                      <a:noFill/>
                    </a:lnR>
                    <a:lnT>
                      <a:noFill/>
                    </a:lnT>
                    <a:lnB>
                      <a:noFill/>
                    </a:lnB>
                  </a:tcPr>
                </a:tc>
                <a:tc>
                  <a:txBody>
                    <a:bodyPr/>
                    <a:lstStyle/>
                    <a:p>
                      <a:r>
                        <a:rPr lang="tr-TR"/>
                        <a:t>:</a:t>
                      </a:r>
                    </a:p>
                  </a:txBody>
                  <a:tcPr>
                    <a:lnL>
                      <a:noFill/>
                    </a:lnL>
                    <a:lnR>
                      <a:noFill/>
                    </a:lnR>
                    <a:lnT>
                      <a:noFill/>
                    </a:lnT>
                    <a:lnB>
                      <a:noFill/>
                    </a:lnB>
                  </a:tcPr>
                </a:tc>
                <a:tc>
                  <a:txBody>
                    <a:bodyPr/>
                    <a:lstStyle/>
                    <a:p>
                      <a:r>
                        <a:rPr lang="tr-TR" dirty="0"/>
                        <a:t>Pancarlı Mahallesi </a:t>
                      </a:r>
                      <a:r>
                        <a:rPr lang="tr-TR" dirty="0" err="1"/>
                        <a:t>Kermanşah</a:t>
                      </a:r>
                      <a:r>
                        <a:rPr lang="tr-TR" dirty="0"/>
                        <a:t> Cadde No 28 Şehitkamil/GAZİANTEP</a:t>
                      </a:r>
                    </a:p>
                  </a:txBody>
                  <a:tcPr>
                    <a:lnL>
                      <a:noFill/>
                    </a:lnL>
                    <a:lnR>
                      <a:noFill/>
                    </a:lnR>
                    <a:lnT>
                      <a:noFill/>
                    </a:lnT>
                    <a:lnB>
                      <a:noFill/>
                    </a:lnB>
                  </a:tcPr>
                </a:tc>
              </a:tr>
            </a:tbl>
          </a:graphicData>
        </a:graphic>
      </p:graphicFrame>
      <p:pic>
        <p:nvPicPr>
          <p:cNvPr id="9217" name="Picture 1"/>
          <p:cNvPicPr>
            <a:picLocks noChangeAspect="1" noChangeArrowheads="1"/>
          </p:cNvPicPr>
          <p:nvPr/>
        </p:nvPicPr>
        <p:blipFill>
          <a:blip r:embed="rId3" cstate="print"/>
          <a:srcRect/>
          <a:stretch>
            <a:fillRect/>
          </a:stretch>
        </p:blipFill>
        <p:spPr bwMode="auto">
          <a:xfrm>
            <a:off x="1214414" y="2786058"/>
            <a:ext cx="6643734" cy="3566370"/>
          </a:xfrm>
          <a:prstGeom prst="rect">
            <a:avLst/>
          </a:prstGeom>
          <a:noFill/>
          <a:ln w="9525">
            <a:noFill/>
            <a:miter lim="800000"/>
            <a:headEnd/>
            <a:tailEnd/>
          </a:ln>
          <a:effectLst/>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3</a:t>
            </a:fld>
            <a:r>
              <a:rPr lang="tr-TR" sz="1300" dirty="0" smtClean="0">
                <a:solidFill>
                  <a:schemeClr val="tx1"/>
                </a:solidFill>
              </a:rPr>
              <a:t> -</a:t>
            </a:r>
            <a:endParaRPr lang="tr-TR" sz="1300" dirty="0">
              <a:solidFill>
                <a:schemeClr val="tx1"/>
              </a:solidFill>
            </a:endParaRPr>
          </a:p>
        </p:txBody>
      </p:sp>
      <p:pic>
        <p:nvPicPr>
          <p:cNvPr id="2" name="Picture 2" descr="C:\Users\hsylmz\Desktop\k12\okul\7.jpeg"/>
          <p:cNvPicPr>
            <a:picLocks noChangeAspect="1" noChangeArrowheads="1"/>
          </p:cNvPicPr>
          <p:nvPr/>
        </p:nvPicPr>
        <p:blipFill>
          <a:blip r:embed="rId3"/>
          <a:srcRect/>
          <a:stretch>
            <a:fillRect/>
          </a:stretch>
        </p:blipFill>
        <p:spPr bwMode="auto">
          <a:xfrm>
            <a:off x="1071539" y="919905"/>
            <a:ext cx="7000923" cy="5250692"/>
          </a:xfrm>
          <a:prstGeom prst="rect">
            <a:avLst/>
          </a:prstGeom>
          <a:noFill/>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4</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428596" y="142852"/>
            <a:ext cx="6300774" cy="1143000"/>
          </a:xfrm>
        </p:spPr>
        <p:txBody>
          <a:bodyPr/>
          <a:lstStyle/>
          <a:p>
            <a:pPr algn="l" eaLnBrk="1" fontAlgn="auto" hangingPunct="1">
              <a:spcAft>
                <a:spcPts val="0"/>
              </a:spcAft>
              <a:defRPr/>
            </a:pPr>
            <a:r>
              <a:rPr lang="tr-TR" b="1" dirty="0" smtClean="0"/>
              <a:t>Misyonumuz</a:t>
            </a:r>
            <a:endParaRPr lang="tr-TR" b="1" dirty="0"/>
          </a:p>
        </p:txBody>
      </p:sp>
      <p:sp>
        <p:nvSpPr>
          <p:cNvPr id="18" name="17 Dikdörtgen"/>
          <p:cNvSpPr/>
          <p:nvPr/>
        </p:nvSpPr>
        <p:spPr>
          <a:xfrm>
            <a:off x="642910" y="1214422"/>
            <a:ext cx="7786742" cy="5078313"/>
          </a:xfrm>
          <a:prstGeom prst="rect">
            <a:avLst/>
          </a:prstGeom>
        </p:spPr>
        <p:txBody>
          <a:bodyPr wrap="square">
            <a:spAutoFit/>
          </a:bodyPr>
          <a:lstStyle/>
          <a:p>
            <a:pPr algn="just"/>
            <a:r>
              <a:rPr lang="tr-TR" sz="3600" dirty="0" smtClean="0"/>
              <a:t>Sürekli gelişim ve mükemmelliğe ulaşmak için fırsat olarak gördüğümüz kaliteyi insan davranışlarına yansıtmak. Hem kendine yetebilen hem de ülkeye faydalı olabilen, kültür ve beceri sahibi iyi ahlaki değerlere sahip, çalışkan ve üretken, mesleğinin gerektirdiği niteliklere ve sorumluluklara sahip bilinçli fertler yetiştirmek</a:t>
            </a:r>
            <a:r>
              <a:rPr lang="tr-TR" sz="2800" dirty="0" smtClean="0"/>
              <a:t>.</a:t>
            </a:r>
            <a:endParaRPr lang="tr-TR" sz="28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5</a:t>
            </a:fld>
            <a:r>
              <a:rPr lang="tr-TR" sz="1300" dirty="0" smtClean="0">
                <a:solidFill>
                  <a:schemeClr val="tx1"/>
                </a:solidFill>
              </a:rPr>
              <a:t> -</a:t>
            </a:r>
            <a:endParaRPr lang="tr-TR" sz="1300" dirty="0">
              <a:solidFill>
                <a:schemeClr val="tx1"/>
              </a:solidFill>
            </a:endParaRPr>
          </a:p>
        </p:txBody>
      </p:sp>
      <p:pic>
        <p:nvPicPr>
          <p:cNvPr id="4098" name="Picture 2"/>
          <p:cNvPicPr>
            <a:picLocks noChangeAspect="1" noChangeArrowheads="1"/>
          </p:cNvPicPr>
          <p:nvPr/>
        </p:nvPicPr>
        <p:blipFill>
          <a:blip r:embed="rId3" cstate="print"/>
          <a:srcRect/>
          <a:stretch>
            <a:fillRect/>
          </a:stretch>
        </p:blipFill>
        <p:spPr bwMode="auto">
          <a:xfrm>
            <a:off x="409288" y="1071546"/>
            <a:ext cx="8451566" cy="4786346"/>
          </a:xfrm>
          <a:prstGeom prst="rect">
            <a:avLst/>
          </a:prstGeom>
          <a:noFill/>
          <a:ln w="9525">
            <a:noFill/>
            <a:miter lim="800000"/>
            <a:headEnd/>
            <a:tailEnd/>
          </a:ln>
          <a:effectLst/>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6</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428596" y="142852"/>
            <a:ext cx="6300774" cy="1143000"/>
          </a:xfrm>
        </p:spPr>
        <p:txBody>
          <a:bodyPr/>
          <a:lstStyle/>
          <a:p>
            <a:pPr algn="l" eaLnBrk="1" fontAlgn="auto" hangingPunct="1">
              <a:spcAft>
                <a:spcPts val="0"/>
              </a:spcAft>
              <a:defRPr/>
            </a:pPr>
            <a:r>
              <a:rPr lang="tr-TR" b="1" dirty="0" smtClean="0"/>
              <a:t>Vizyonumuz</a:t>
            </a:r>
            <a:endParaRPr lang="tr-TR" b="1" dirty="0"/>
          </a:p>
        </p:txBody>
      </p:sp>
      <p:sp>
        <p:nvSpPr>
          <p:cNvPr id="18" name="17 Dikdörtgen"/>
          <p:cNvSpPr/>
          <p:nvPr/>
        </p:nvSpPr>
        <p:spPr>
          <a:xfrm>
            <a:off x="642910" y="1000108"/>
            <a:ext cx="7786742" cy="5632311"/>
          </a:xfrm>
          <a:prstGeom prst="rect">
            <a:avLst/>
          </a:prstGeom>
        </p:spPr>
        <p:txBody>
          <a:bodyPr wrap="square">
            <a:spAutoFit/>
          </a:bodyPr>
          <a:lstStyle/>
          <a:p>
            <a:pPr algn="just"/>
            <a:r>
              <a:rPr lang="tr-TR" sz="3600" dirty="0" smtClean="0"/>
              <a:t>Milli kültürünü benimsemiş ve bunu davranış haline getirerek milli kimliğini kazanmış, kendisiyle barışık İYİ VATANDAŞ, Evrensel, insani değerleri benimsenin dünya ile barışık İYİ İNSAN,Çağın gereklerine uygun, toplumun ve iş hayatının gerektirdiği niteliklere ve kapasiteye sahip İYİ MESLEK ELEMANI olarak yetiştirilmesi gerekmektedir.</a:t>
            </a:r>
            <a:endParaRPr lang="tr-TR" sz="2800" dirty="0"/>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7</a:t>
            </a:fld>
            <a:r>
              <a:rPr lang="tr-TR" sz="1300" dirty="0" smtClean="0">
                <a:solidFill>
                  <a:schemeClr val="tx1"/>
                </a:solidFill>
              </a:rPr>
              <a:t> -</a:t>
            </a:r>
            <a:endParaRPr lang="tr-TR" sz="1300" dirty="0">
              <a:solidFill>
                <a:schemeClr val="tx1"/>
              </a:solidFill>
            </a:endParaRPr>
          </a:p>
        </p:txBody>
      </p:sp>
      <p:pic>
        <p:nvPicPr>
          <p:cNvPr id="5122" name="Picture 2"/>
          <p:cNvPicPr>
            <a:picLocks noChangeAspect="1" noChangeArrowheads="1"/>
          </p:cNvPicPr>
          <p:nvPr/>
        </p:nvPicPr>
        <p:blipFill>
          <a:blip r:embed="rId3" cstate="print"/>
          <a:srcRect/>
          <a:stretch>
            <a:fillRect/>
          </a:stretch>
        </p:blipFill>
        <p:spPr bwMode="auto">
          <a:xfrm>
            <a:off x="285720" y="1000108"/>
            <a:ext cx="8506271" cy="5000660"/>
          </a:xfrm>
          <a:prstGeom prst="rect">
            <a:avLst/>
          </a:prstGeom>
          <a:noFill/>
          <a:ln w="9525">
            <a:noFill/>
            <a:miter lim="800000"/>
            <a:headEnd/>
            <a:tailEnd/>
          </a:ln>
          <a:effectLst/>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3"/>
            <a:ext cx="9185936" cy="866437"/>
          </a:xfrm>
          <a:prstGeom prst="rect">
            <a:avLst/>
          </a:prstGeom>
        </p:spPr>
      </p:pic>
      <p:sp>
        <p:nvSpPr>
          <p:cNvPr id="15"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a:solidFill>
                  <a:schemeClr val="bg1">
                    <a:lumMod val="75000"/>
                  </a:schemeClr>
                </a:solidFill>
              </a:rPr>
              <a:t>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8</a:t>
            </a:fld>
            <a:r>
              <a:rPr lang="tr-TR" sz="1300" dirty="0" smtClean="0">
                <a:solidFill>
                  <a:schemeClr val="tx1"/>
                </a:solidFill>
              </a:rPr>
              <a:t> -</a:t>
            </a:r>
            <a:endParaRPr lang="tr-TR" sz="1300" dirty="0">
              <a:solidFill>
                <a:schemeClr val="tx1"/>
              </a:solidFill>
            </a:endParaRPr>
          </a:p>
        </p:txBody>
      </p:sp>
      <p:sp>
        <p:nvSpPr>
          <p:cNvPr id="17" name="Rectangle 2"/>
          <p:cNvSpPr>
            <a:spLocks noGrp="1" noChangeArrowheads="1"/>
          </p:cNvSpPr>
          <p:nvPr>
            <p:ph type="title"/>
          </p:nvPr>
        </p:nvSpPr>
        <p:spPr>
          <a:xfrm>
            <a:off x="428596" y="142852"/>
            <a:ext cx="6300774" cy="1143000"/>
          </a:xfrm>
        </p:spPr>
        <p:txBody>
          <a:bodyPr/>
          <a:lstStyle/>
          <a:p>
            <a:pPr algn="l" eaLnBrk="1" fontAlgn="auto" hangingPunct="1">
              <a:spcAft>
                <a:spcPts val="0"/>
              </a:spcAft>
              <a:defRPr/>
            </a:pPr>
            <a:r>
              <a:rPr lang="tr-TR" dirty="0" smtClean="0"/>
              <a:t>Okulumuzda;</a:t>
            </a:r>
            <a:endParaRPr lang="tr-TR" dirty="0"/>
          </a:p>
        </p:txBody>
      </p:sp>
      <p:sp>
        <p:nvSpPr>
          <p:cNvPr id="19" name="Rectangle 2"/>
          <p:cNvSpPr txBox="1">
            <a:spLocks noChangeArrowheads="1"/>
          </p:cNvSpPr>
          <p:nvPr/>
        </p:nvSpPr>
        <p:spPr>
          <a:xfrm>
            <a:off x="642910" y="5500702"/>
            <a:ext cx="5676944" cy="1143000"/>
          </a:xfrm>
          <a:prstGeom prst="rect">
            <a:avLst/>
          </a:prstGeom>
        </p:spPr>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tr-TR" sz="4400" dirty="0" smtClean="0">
                <a:latin typeface="+mj-lt"/>
                <a:ea typeface="+mj-ea"/>
                <a:cs typeface="+mj-cs"/>
              </a:rPr>
              <a:t>Bulunmaktadır...</a:t>
            </a:r>
          </a:p>
        </p:txBody>
      </p:sp>
      <p:sp>
        <p:nvSpPr>
          <p:cNvPr id="20" name="19 Dikdörtgen"/>
          <p:cNvSpPr/>
          <p:nvPr/>
        </p:nvSpPr>
        <p:spPr>
          <a:xfrm>
            <a:off x="285720" y="2620028"/>
            <a:ext cx="5000660" cy="523220"/>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a:t>
            </a:r>
            <a:r>
              <a:rPr lang="tr-T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5 </a:t>
            </a: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Bilgisayar Laboratuarı</a:t>
            </a:r>
          </a:p>
        </p:txBody>
      </p:sp>
      <p:sp>
        <p:nvSpPr>
          <p:cNvPr id="21" name="20 Dikdörtgen"/>
          <p:cNvSpPr/>
          <p:nvPr/>
        </p:nvSpPr>
        <p:spPr>
          <a:xfrm>
            <a:off x="285720" y="3191532"/>
            <a:ext cx="3268395"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1 </a:t>
            </a:r>
            <a:r>
              <a:rPr lang="tr-T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Fen </a:t>
            </a: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Laboratuarı</a:t>
            </a:r>
          </a:p>
        </p:txBody>
      </p:sp>
      <p:sp>
        <p:nvSpPr>
          <p:cNvPr id="22" name="21 Dikdörtgen"/>
          <p:cNvSpPr/>
          <p:nvPr/>
        </p:nvSpPr>
        <p:spPr>
          <a:xfrm>
            <a:off x="285720" y="3691598"/>
            <a:ext cx="3486852"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1 Çok Amaçlı Salon</a:t>
            </a:r>
          </a:p>
        </p:txBody>
      </p:sp>
      <p:sp>
        <p:nvSpPr>
          <p:cNvPr id="23" name="22 Dikdörtgen"/>
          <p:cNvSpPr/>
          <p:nvPr/>
        </p:nvSpPr>
        <p:spPr>
          <a:xfrm>
            <a:off x="285720" y="4260843"/>
            <a:ext cx="4572000" cy="1384995"/>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1 </a:t>
            </a:r>
            <a:r>
              <a:rPr lang="tr-T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Kütüphane</a:t>
            </a:r>
          </a:p>
          <a:p>
            <a:pPr fontAlgn="auto">
              <a:spcAft>
                <a:spcPts val="0"/>
              </a:spcAft>
              <a:buFont typeface="Wingdings" pitchFamily="2" charset="2"/>
              <a:buChar char="Ø"/>
              <a:defRPr/>
            </a:pPr>
            <a:r>
              <a:rPr lang="tr-T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1 Depo </a:t>
            </a:r>
            <a:endPar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endParaRPr>
          </a:p>
          <a:p>
            <a:pPr fontAlgn="auto">
              <a:spcAft>
                <a:spcPts val="0"/>
              </a:spcAft>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a:t>
            </a:r>
          </a:p>
        </p:txBody>
      </p:sp>
      <p:sp>
        <p:nvSpPr>
          <p:cNvPr id="24" name="23 Dikdörtgen"/>
          <p:cNvSpPr/>
          <p:nvPr/>
        </p:nvSpPr>
        <p:spPr>
          <a:xfrm>
            <a:off x="285720" y="1477020"/>
            <a:ext cx="2850460"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1 Müdür Odası</a:t>
            </a:r>
          </a:p>
        </p:txBody>
      </p:sp>
      <p:sp>
        <p:nvSpPr>
          <p:cNvPr id="25" name="24 Dikdörtgen"/>
          <p:cNvSpPr/>
          <p:nvPr/>
        </p:nvSpPr>
        <p:spPr>
          <a:xfrm>
            <a:off x="285720" y="2048524"/>
            <a:ext cx="3933577"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a:t>
            </a:r>
            <a:r>
              <a:rPr lang="tr-T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7 İdari Personel Odası</a:t>
            </a:r>
            <a:endPar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endParaRPr>
          </a:p>
        </p:txBody>
      </p:sp>
      <p:sp>
        <p:nvSpPr>
          <p:cNvPr id="26" name="25 Dikdörtgen"/>
          <p:cNvSpPr/>
          <p:nvPr/>
        </p:nvSpPr>
        <p:spPr>
          <a:xfrm>
            <a:off x="285720" y="5143512"/>
            <a:ext cx="4357718" cy="523220"/>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1 Arşiv</a:t>
            </a:r>
          </a:p>
        </p:txBody>
      </p:sp>
      <p:sp>
        <p:nvSpPr>
          <p:cNvPr id="27" name="26 Dikdörtgen"/>
          <p:cNvSpPr/>
          <p:nvPr/>
        </p:nvSpPr>
        <p:spPr>
          <a:xfrm>
            <a:off x="292780" y="976954"/>
            <a:ext cx="2092689"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Wingdings" pitchFamily="2" charset="2"/>
              <a:buChar char="Ø"/>
              <a:defRPr/>
            </a:pPr>
            <a:r>
              <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 </a:t>
            </a:r>
            <a:r>
              <a:rPr lang="tr-T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19 Derslik</a:t>
            </a:r>
            <a:endPar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endParaRPr>
          </a:p>
        </p:txBody>
      </p:sp>
      <p:sp>
        <p:nvSpPr>
          <p:cNvPr id="14" name="13 Dikdörtgen"/>
          <p:cNvSpPr/>
          <p:nvPr/>
        </p:nvSpPr>
        <p:spPr>
          <a:xfrm>
            <a:off x="1979712" y="5157192"/>
            <a:ext cx="2727863"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tr-T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Ve  Halı Sahamız</a:t>
            </a:r>
            <a:endParaRPr lang="tr-T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endParaRPr>
          </a:p>
        </p:txBody>
      </p:sp>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4" y="-11963"/>
            <a:ext cx="9185936" cy="866437"/>
          </a:xfrm>
          <a:prstGeom prst="rect">
            <a:avLst/>
          </a:prstGeom>
        </p:spPr>
      </p:pic>
      <p:sp>
        <p:nvSpPr>
          <p:cNvPr id="16" name="Slayt Numarası Yer Tutucusu 4"/>
          <p:cNvSpPr txBox="1">
            <a:spLocks/>
          </p:cNvSpPr>
          <p:nvPr/>
        </p:nvSpPr>
        <p:spPr>
          <a:xfrm>
            <a:off x="0" y="6412249"/>
            <a:ext cx="91440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dirty="0" smtClean="0">
                <a:solidFill>
                  <a:schemeClr val="bg1">
                    <a:lumMod val="75000"/>
                  </a:schemeClr>
                </a:solidFill>
              </a:rPr>
              <a:t>...........  Ahmet Erkul Mesleki ve Teknik Anadolu Lisesi Brifing  </a:t>
            </a:r>
            <a:r>
              <a:rPr lang="tr-TR" dirty="0" smtClean="0">
                <a:solidFill>
                  <a:schemeClr val="bg1">
                    <a:lumMod val="75000"/>
                  </a:schemeClr>
                </a:solidFill>
              </a:rPr>
              <a:t>  </a:t>
            </a:r>
            <a:r>
              <a:rPr lang="tr-TR" sz="1300" dirty="0" smtClean="0">
                <a:solidFill>
                  <a:schemeClr val="tx1"/>
                </a:solidFill>
              </a:rPr>
              <a:t>- </a:t>
            </a:r>
            <a:fld id="{9D8F4175-962E-41E7-A50F-4ADF61DA32C9}" type="slidenum">
              <a:rPr lang="tr-TR" smtClean="0">
                <a:solidFill>
                  <a:schemeClr val="tx1"/>
                </a:solidFill>
              </a:rPr>
              <a:pPr algn="l"/>
              <a:t>9</a:t>
            </a:fld>
            <a:r>
              <a:rPr lang="tr-TR" sz="1300" dirty="0" smtClean="0">
                <a:solidFill>
                  <a:schemeClr val="tx1"/>
                </a:solidFill>
              </a:rPr>
              <a:t> -</a:t>
            </a:r>
            <a:endParaRPr lang="tr-TR" sz="1300" dirty="0">
              <a:solidFill>
                <a:schemeClr val="tx1"/>
              </a:solidFill>
            </a:endParaRPr>
          </a:p>
        </p:txBody>
      </p:sp>
      <p:pic>
        <p:nvPicPr>
          <p:cNvPr id="6146" name="Picture 2"/>
          <p:cNvPicPr>
            <a:picLocks noChangeAspect="1" noChangeArrowheads="1"/>
          </p:cNvPicPr>
          <p:nvPr/>
        </p:nvPicPr>
        <p:blipFill>
          <a:blip r:embed="rId3" cstate="print"/>
          <a:srcRect/>
          <a:stretch>
            <a:fillRect/>
          </a:stretch>
        </p:blipFill>
        <p:spPr bwMode="auto">
          <a:xfrm>
            <a:off x="642910" y="928670"/>
            <a:ext cx="7715304" cy="5029992"/>
          </a:xfrm>
          <a:prstGeom prst="rect">
            <a:avLst/>
          </a:prstGeom>
          <a:noFill/>
          <a:ln w="9525">
            <a:noFill/>
            <a:miter lim="800000"/>
            <a:headEnd/>
            <a:tailEnd/>
          </a:ln>
          <a:effectLst/>
        </p:spPr>
      </p:pic>
    </p:spTree>
    <p:extLst>
      <p:ext uri="{BB962C8B-B14F-4D97-AF65-F5344CB8AC3E}">
        <p14:creationId xmlns:p14="http://schemas.microsoft.com/office/powerpoint/2010/main" xmlns="" val="18488169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Özel Tasarım">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
      <a:dk1>
        <a:srgbClr val="183883"/>
      </a:dk1>
      <a:lt1>
        <a:srgbClr val="FFFFFF"/>
      </a:lt1>
      <a:dk2>
        <a:srgbClr val="183883"/>
      </a:dk2>
      <a:lt2>
        <a:srgbClr val="808080"/>
      </a:lt2>
      <a:accent1>
        <a:srgbClr val="D4E3F7"/>
      </a:accent1>
      <a:accent2>
        <a:srgbClr val="0067AF"/>
      </a:accent2>
      <a:accent3>
        <a:srgbClr val="FFFFFF"/>
      </a:accent3>
      <a:accent4>
        <a:srgbClr val="132E6F"/>
      </a:accent4>
      <a:accent5>
        <a:srgbClr val="E6EFFA"/>
      </a:accent5>
      <a:accent6>
        <a:srgbClr val="005D9E"/>
      </a:accent6>
      <a:hlink>
        <a:srgbClr val="365B91"/>
      </a:hlink>
      <a:folHlink>
        <a:srgbClr val="0099AF"/>
      </a:folHlink>
    </a:clrScheme>
    <a:fontScheme name="Default Design">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fr-FR" sz="1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fr-FR" sz="10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183883"/>
        </a:dk1>
        <a:lt1>
          <a:srgbClr val="FFFFFF"/>
        </a:lt1>
        <a:dk2>
          <a:srgbClr val="000000"/>
        </a:dk2>
        <a:lt2>
          <a:srgbClr val="808080"/>
        </a:lt2>
        <a:accent1>
          <a:srgbClr val="BBE0E3"/>
        </a:accent1>
        <a:accent2>
          <a:srgbClr val="333399"/>
        </a:accent2>
        <a:accent3>
          <a:srgbClr val="FFFFFF"/>
        </a:accent3>
        <a:accent4>
          <a:srgbClr val="132E6F"/>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183883"/>
        </a:dk1>
        <a:lt1>
          <a:srgbClr val="FFFFFF"/>
        </a:lt1>
        <a:dk2>
          <a:srgbClr val="000000"/>
        </a:dk2>
        <a:lt2>
          <a:srgbClr val="808080"/>
        </a:lt2>
        <a:accent1>
          <a:srgbClr val="D4E3F7"/>
        </a:accent1>
        <a:accent2>
          <a:srgbClr val="333399"/>
        </a:accent2>
        <a:accent3>
          <a:srgbClr val="FFFFFF"/>
        </a:accent3>
        <a:accent4>
          <a:srgbClr val="132E6F"/>
        </a:accent4>
        <a:accent5>
          <a:srgbClr val="E6EFF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183883"/>
        </a:dk1>
        <a:lt1>
          <a:srgbClr val="FFFFFF"/>
        </a:lt1>
        <a:dk2>
          <a:srgbClr val="183883"/>
        </a:dk2>
        <a:lt2>
          <a:srgbClr val="808080"/>
        </a:lt2>
        <a:accent1>
          <a:srgbClr val="D4E3F7"/>
        </a:accent1>
        <a:accent2>
          <a:srgbClr val="333399"/>
        </a:accent2>
        <a:accent3>
          <a:srgbClr val="FFFFFF"/>
        </a:accent3>
        <a:accent4>
          <a:srgbClr val="132E6F"/>
        </a:accent4>
        <a:accent5>
          <a:srgbClr val="E6EFF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183883"/>
        </a:dk1>
        <a:lt1>
          <a:srgbClr val="FFFFFF"/>
        </a:lt1>
        <a:dk2>
          <a:srgbClr val="183883"/>
        </a:dk2>
        <a:lt2>
          <a:srgbClr val="808080"/>
        </a:lt2>
        <a:accent1>
          <a:srgbClr val="D4E3F7"/>
        </a:accent1>
        <a:accent2>
          <a:srgbClr val="0067AF"/>
        </a:accent2>
        <a:accent3>
          <a:srgbClr val="FFFFFF"/>
        </a:accent3>
        <a:accent4>
          <a:srgbClr val="132E6F"/>
        </a:accent4>
        <a:accent5>
          <a:srgbClr val="E6EFFA"/>
        </a:accent5>
        <a:accent6>
          <a:srgbClr val="005D9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8565837</TotalTime>
  <Words>792</Words>
  <Application>Microsoft Office PowerPoint</Application>
  <PresentationFormat>Ekran Gösterisi (4:3)</PresentationFormat>
  <Paragraphs>169</Paragraphs>
  <Slides>29</Slides>
  <Notes>1</Notes>
  <HiddenSlides>0</HiddenSlides>
  <MMClips>0</MMClips>
  <ScaleCrop>false</ScaleCrop>
  <HeadingPairs>
    <vt:vector size="4" baseType="variant">
      <vt:variant>
        <vt:lpstr>Tema</vt:lpstr>
      </vt:variant>
      <vt:variant>
        <vt:i4>3</vt:i4>
      </vt:variant>
      <vt:variant>
        <vt:lpstr>Slayt Başlıkları</vt:lpstr>
      </vt:variant>
      <vt:variant>
        <vt:i4>29</vt:i4>
      </vt:variant>
    </vt:vector>
  </HeadingPairs>
  <TitlesOfParts>
    <vt:vector size="32" baseType="lpstr">
      <vt:lpstr>Ofis Teması</vt:lpstr>
      <vt:lpstr>Özel Tasarım</vt:lpstr>
      <vt:lpstr>Default Design</vt:lpstr>
      <vt:lpstr>TANITIM</vt:lpstr>
      <vt:lpstr>Slayt 2</vt:lpstr>
      <vt:lpstr>Slayt 3</vt:lpstr>
      <vt:lpstr>Misyonumuz</vt:lpstr>
      <vt:lpstr>Slayt 5</vt:lpstr>
      <vt:lpstr>Vizyonumuz</vt:lpstr>
      <vt:lpstr>Slayt 7</vt:lpstr>
      <vt:lpstr>Okulumuzda;</vt:lpstr>
      <vt:lpstr>Slayt 9</vt:lpstr>
      <vt:lpstr>Slayt 10</vt:lpstr>
      <vt:lpstr>Slayt 11</vt:lpstr>
      <vt:lpstr>Slayt 12</vt:lpstr>
      <vt:lpstr>Slayt 13</vt:lpstr>
      <vt:lpstr>Slayt 14</vt:lpstr>
      <vt:lpstr>Bilişim Teknolojileri Alanı</vt:lpstr>
      <vt:lpstr>Bilişim Teknolojileri Alanı</vt:lpstr>
      <vt:lpstr>Bilişim Teknolojileri Alanı</vt:lpstr>
      <vt:lpstr>Bilişim Teknolojileri Alanı</vt:lpstr>
      <vt:lpstr>Muhasebe ve Finansman Alanı</vt:lpstr>
      <vt:lpstr>Muhasebe ve Finansman Alanı</vt:lpstr>
      <vt:lpstr>Muhasebe ve Finansman Alanı</vt:lpstr>
      <vt:lpstr>Slayt 22</vt:lpstr>
      <vt:lpstr>Muhasebe ve Finansman Alanı</vt:lpstr>
      <vt:lpstr>Slayt 24</vt:lpstr>
      <vt:lpstr>Slayt 25</vt:lpstr>
      <vt:lpstr>Slayt 26</vt:lpstr>
      <vt:lpstr>Slayt 27</vt:lpstr>
      <vt:lpstr>Slayt 28</vt:lpstr>
      <vt:lpstr>Slayt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Alaaddin DÖNER</dc:creator>
  <cp:lastModifiedBy>hsylmz</cp:lastModifiedBy>
  <cp:revision>611</cp:revision>
  <cp:lastPrinted>2013-05-10T07:13:09Z</cp:lastPrinted>
  <dcterms:created xsi:type="dcterms:W3CDTF">2010-12-28T08:13:00Z</dcterms:created>
  <dcterms:modified xsi:type="dcterms:W3CDTF">2022-05-10T14:28:19Z</dcterms:modified>
</cp:coreProperties>
</file>